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chivo Black" panose="020B0604020202020204" charset="0"/>
      <p:regular r:id="rId15"/>
    </p:embeddedFont>
    <p:embeddedFont>
      <p:font typeface="Canva Sans Bold" panose="020B0604020202020204" charset="0"/>
      <p:regular r:id="rId16"/>
    </p:embeddedFont>
    <p:embeddedFont>
      <p:font typeface="DM Sans" pitchFamily="2" charset="0"/>
      <p:regular r:id="rId17"/>
    </p:embeddedFont>
    <p:embeddedFont>
      <p:font typeface="Montserrat Classic" panose="020B0604020202020204" charset="0"/>
      <p:regular r:id="rId18"/>
    </p:embeddedFont>
    <p:embeddedFont>
      <p:font typeface="Montserrat Classic Bold" panose="020B0604020202020204" charset="0"/>
      <p:regular r:id="rId19"/>
    </p:embeddedFont>
    <p:embeddedFont>
      <p:font typeface="Montserrat Light" panose="00000400000000000000" pitchFamily="2" charset="0"/>
      <p:regular r:id="rId20"/>
    </p:embeddedFont>
    <p:embeddedFont>
      <p:font typeface="Montserrat Light Bold" panose="020B0604020202020204" charset="0"/>
      <p:regular r:id="rId21"/>
    </p:embeddedFont>
    <p:embeddedFont>
      <p:font typeface="Open Sans Extra Bold" panose="020B0604020202020204" charset="0"/>
      <p:regular r:id="rId22"/>
    </p:embeddedFont>
    <p:embeddedFont>
      <p:font typeface="Oswald Bold" panose="020B0604020202020204" charset="0"/>
      <p:regular r:id="rId23"/>
    </p:embeddedFont>
    <p:embeddedFont>
      <p:font typeface="Poppins" panose="00000500000000000000" pitchFamily="2" charset="0"/>
      <p:regular r:id="rId24"/>
    </p:embeddedFont>
    <p:embeddedFont>
      <p:font typeface="Proxima Nova" panose="02000506030000020004" pitchFamily="50" charset="0"/>
      <p:regular r:id="rId25"/>
      <p:bold r:id="rId26"/>
    </p:embeddedFont>
    <p:embeddedFont>
      <p:font typeface="Proxima Nova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5" d="100"/>
          <a:sy n="55" d="100"/>
        </p:scale>
        <p:origin x="84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5.jpeg"/><Relationship Id="rId4" Type="http://schemas.openxmlformats.org/officeDocument/2006/relationships/image" Target="../media/image42.svg"/><Relationship Id="rId9"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5.jpe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8108508" cy="10082167"/>
          </a:xfrm>
          <a:custGeom>
            <a:avLst/>
            <a:gdLst/>
            <a:ahLst/>
            <a:cxnLst/>
            <a:rect l="l" t="t" r="r" b="b"/>
            <a:pathLst>
              <a:path w="18108508" h="10082167">
                <a:moveTo>
                  <a:pt x="0" y="0"/>
                </a:moveTo>
                <a:lnTo>
                  <a:pt x="18108508" y="0"/>
                </a:lnTo>
                <a:lnTo>
                  <a:pt x="18108508" y="10082167"/>
                </a:lnTo>
                <a:lnTo>
                  <a:pt x="0" y="10082167"/>
                </a:lnTo>
                <a:lnTo>
                  <a:pt x="0" y="0"/>
                </a:lnTo>
                <a:close/>
              </a:path>
            </a:pathLst>
          </a:custGeom>
          <a:blipFill>
            <a:blip r:embed="rId2">
              <a:alphaModFix amt="61000"/>
            </a:blip>
            <a:stretch>
              <a:fillRect/>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p:nvPr/>
        </p:nvGrpSpPr>
        <p:grpSpPr>
          <a:xfrm>
            <a:off x="11837207" y="-318206"/>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r="-9783"/>
              </a:stretch>
            </a:blipFill>
          </p:spPr>
        </p:sp>
      </p:grpSp>
      <p:grpSp>
        <p:nvGrpSpPr>
          <p:cNvPr id="6" name="Group 6"/>
          <p:cNvGrpSpPr/>
          <p:nvPr/>
        </p:nvGrpSpPr>
        <p:grpSpPr>
          <a:xfrm>
            <a:off x="3279603" y="1666875"/>
            <a:ext cx="9649524" cy="3774617"/>
            <a:chOff x="0" y="0"/>
            <a:chExt cx="2541438" cy="994138"/>
          </a:xfrm>
        </p:grpSpPr>
        <p:sp>
          <p:nvSpPr>
            <p:cNvPr id="7" name="Freeform 7"/>
            <p:cNvSpPr/>
            <p:nvPr/>
          </p:nvSpPr>
          <p:spPr>
            <a:xfrm>
              <a:off x="0" y="0"/>
              <a:ext cx="2541438" cy="994138"/>
            </a:xfrm>
            <a:custGeom>
              <a:avLst/>
              <a:gdLst/>
              <a:ahLst/>
              <a:cxnLst/>
              <a:rect l="l" t="t" r="r" b="b"/>
              <a:pathLst>
                <a:path w="2541438" h="994138">
                  <a:moveTo>
                    <a:pt x="0" y="0"/>
                  </a:moveTo>
                  <a:lnTo>
                    <a:pt x="2541438" y="0"/>
                  </a:lnTo>
                  <a:lnTo>
                    <a:pt x="2541438" y="994138"/>
                  </a:lnTo>
                  <a:lnTo>
                    <a:pt x="0" y="994138"/>
                  </a:lnTo>
                  <a:close/>
                </a:path>
              </a:pathLst>
            </a:custGeom>
            <a:solidFill>
              <a:srgbClr val="051D40">
                <a:alpha val="21961"/>
              </a:srgbClr>
            </a:solidFill>
          </p:spPr>
        </p:sp>
        <p:sp>
          <p:nvSpPr>
            <p:cNvPr id="8" name="TextBox 8"/>
            <p:cNvSpPr txBox="1"/>
            <p:nvPr/>
          </p:nvSpPr>
          <p:spPr>
            <a:xfrm>
              <a:off x="0" y="-19050"/>
              <a:ext cx="2541438" cy="101318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0" name="Freeform 10"/>
          <p:cNvSpPr/>
          <p:nvPr/>
        </p:nvSpPr>
        <p:spPr>
          <a:xfrm>
            <a:off x="7631956" y="17208"/>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6">
              <a:alphaModFix amt="58000"/>
            </a:blip>
            <a:stretch>
              <a:fillRect/>
            </a:stretch>
          </a:blipFill>
        </p:spPr>
      </p:sp>
      <p:sp>
        <p:nvSpPr>
          <p:cNvPr id="11" name="TextBox 11"/>
          <p:cNvSpPr txBox="1"/>
          <p:nvPr/>
        </p:nvSpPr>
        <p:spPr>
          <a:xfrm>
            <a:off x="3461978" y="2418452"/>
            <a:ext cx="9405358" cy="2100013"/>
          </a:xfrm>
          <a:prstGeom prst="rect">
            <a:avLst/>
          </a:prstGeom>
        </p:spPr>
        <p:txBody>
          <a:bodyPr lIns="0" tIns="0" rIns="0" bIns="0" rtlCol="0" anchor="t">
            <a:spAutoFit/>
          </a:bodyPr>
          <a:lstStyle/>
          <a:p>
            <a:pPr algn="ctr">
              <a:lnSpc>
                <a:spcPts val="16975"/>
              </a:lnSpc>
            </a:pPr>
            <a:r>
              <a:rPr lang="en-US" sz="12300" spc="172">
                <a:solidFill>
                  <a:srgbClr val="FFFFFF"/>
                </a:solidFill>
                <a:latin typeface="Archivo Black"/>
                <a:ea typeface="Archivo Black"/>
                <a:cs typeface="Archivo Black"/>
                <a:sym typeface="Archivo Black"/>
              </a:rPr>
              <a:t>SWAHILI</a:t>
            </a:r>
          </a:p>
        </p:txBody>
      </p:sp>
      <p:sp>
        <p:nvSpPr>
          <p:cNvPr id="12" name="TextBox 12"/>
          <p:cNvSpPr txBox="1"/>
          <p:nvPr/>
        </p:nvSpPr>
        <p:spPr>
          <a:xfrm>
            <a:off x="6888517" y="1019175"/>
            <a:ext cx="2431696" cy="476250"/>
          </a:xfrm>
          <a:prstGeom prst="rect">
            <a:avLst/>
          </a:prstGeom>
        </p:spPr>
        <p:txBody>
          <a:bodyPr lIns="0" tIns="0" rIns="0" bIns="0" rtlCol="0" anchor="t">
            <a:spAutoFit/>
          </a:bodyPr>
          <a:lstStyle/>
          <a:p>
            <a:pPr algn="ctr">
              <a:lnSpc>
                <a:spcPts val="3692"/>
              </a:lnSpc>
            </a:pPr>
            <a:r>
              <a:rPr lang="en-US" sz="3077" spc="-61">
                <a:solidFill>
                  <a:srgbClr val="000000"/>
                </a:solidFill>
                <a:latin typeface="Montserrat Classic Bold"/>
                <a:ea typeface="Montserrat Classic Bold"/>
                <a:cs typeface="Montserrat Classic Bold"/>
                <a:sym typeface="Montserrat Classic Bold"/>
              </a:rPr>
              <a:t>SKIZA-AI</a:t>
            </a:r>
          </a:p>
        </p:txBody>
      </p:sp>
      <p:sp>
        <p:nvSpPr>
          <p:cNvPr id="13" name="TextBox 13"/>
          <p:cNvSpPr txBox="1"/>
          <p:nvPr/>
        </p:nvSpPr>
        <p:spPr>
          <a:xfrm>
            <a:off x="4492106" y="1914645"/>
            <a:ext cx="7345101" cy="1008445"/>
          </a:xfrm>
          <a:prstGeom prst="rect">
            <a:avLst/>
          </a:prstGeom>
        </p:spPr>
        <p:txBody>
          <a:bodyPr lIns="0" tIns="0" rIns="0" bIns="0" rtlCol="0" anchor="t">
            <a:spAutoFit/>
          </a:bodyPr>
          <a:lstStyle/>
          <a:p>
            <a:pPr algn="ctr">
              <a:lnSpc>
                <a:spcPts val="8122"/>
              </a:lnSpc>
            </a:pPr>
            <a:r>
              <a:rPr lang="en-US" sz="5886" spc="82">
                <a:solidFill>
                  <a:srgbClr val="FDFDFD"/>
                </a:solidFill>
                <a:latin typeface="Archivo Black"/>
                <a:ea typeface="Archivo Black"/>
                <a:cs typeface="Archivo Black"/>
                <a:sym typeface="Archivo Black"/>
              </a:rPr>
              <a:t>KENYAN</a:t>
            </a:r>
          </a:p>
        </p:txBody>
      </p:sp>
      <p:sp>
        <p:nvSpPr>
          <p:cNvPr id="14" name="TextBox 14"/>
          <p:cNvSpPr txBox="1"/>
          <p:nvPr/>
        </p:nvSpPr>
        <p:spPr>
          <a:xfrm>
            <a:off x="3355624" y="4440343"/>
            <a:ext cx="9497482" cy="441638"/>
          </a:xfrm>
          <a:prstGeom prst="rect">
            <a:avLst/>
          </a:prstGeom>
        </p:spPr>
        <p:txBody>
          <a:bodyPr lIns="0" tIns="0" rIns="0" bIns="0" rtlCol="0" anchor="t">
            <a:spAutoFit/>
          </a:bodyPr>
          <a:lstStyle/>
          <a:p>
            <a:pPr algn="ctr">
              <a:lnSpc>
                <a:spcPts val="3661"/>
              </a:lnSpc>
            </a:pPr>
            <a:r>
              <a:rPr lang="en-US" sz="2653" spc="140">
                <a:solidFill>
                  <a:srgbClr val="FFFFFF"/>
                </a:solidFill>
                <a:latin typeface="Montserrat Classic Bold"/>
                <a:ea typeface="Montserrat Classic Bold"/>
                <a:cs typeface="Montserrat Classic Bold"/>
                <a:sym typeface="Montserrat Classic Bold"/>
              </a:rPr>
              <a:t>SPEECH EMOTION RECOGNITION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0" y="6426924"/>
            <a:ext cx="18288000" cy="4572429"/>
          </a:xfrm>
          <a:custGeom>
            <a:avLst/>
            <a:gdLst/>
            <a:ahLst/>
            <a:cxnLst/>
            <a:rect l="l" t="t" r="r" b="b"/>
            <a:pathLst>
              <a:path w="18288000" h="4572429">
                <a:moveTo>
                  <a:pt x="0" y="0"/>
                </a:moveTo>
                <a:lnTo>
                  <a:pt x="18288000" y="0"/>
                </a:lnTo>
                <a:lnTo>
                  <a:pt x="18288000" y="4572429"/>
                </a:lnTo>
                <a:lnTo>
                  <a:pt x="0" y="4572429"/>
                </a:lnTo>
                <a:lnTo>
                  <a:pt x="0" y="0"/>
                </a:lnTo>
                <a:close/>
              </a:path>
            </a:pathLst>
          </a:custGeom>
          <a:blipFill>
            <a:blip r:embed="rId3"/>
            <a:stretch>
              <a:fillRect t="-29574" b="-29574"/>
            </a:stretch>
          </a:blipFill>
        </p:spPr>
      </p:sp>
      <p:grpSp>
        <p:nvGrpSpPr>
          <p:cNvPr id="4" name="Group 4"/>
          <p:cNvGrpSpPr/>
          <p:nvPr/>
        </p:nvGrpSpPr>
        <p:grpSpPr>
          <a:xfrm rot="-5400000">
            <a:off x="8599743" y="-3261333"/>
            <a:ext cx="1088513" cy="18288000"/>
            <a:chOff x="0" y="0"/>
            <a:chExt cx="286687" cy="4816593"/>
          </a:xfrm>
        </p:grpSpPr>
        <p:sp>
          <p:nvSpPr>
            <p:cNvPr id="5" name="Freeform 5"/>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6" name="TextBox 6"/>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364554" y="4031724"/>
            <a:ext cx="4212185" cy="3573491"/>
            <a:chOff x="0" y="0"/>
            <a:chExt cx="1109382" cy="941166"/>
          </a:xfrm>
        </p:grpSpPr>
        <p:sp>
          <p:nvSpPr>
            <p:cNvPr id="8" name="Freeform 8"/>
            <p:cNvSpPr/>
            <p:nvPr/>
          </p:nvSpPr>
          <p:spPr>
            <a:xfrm>
              <a:off x="0" y="0"/>
              <a:ext cx="1109382" cy="941166"/>
            </a:xfrm>
            <a:custGeom>
              <a:avLst/>
              <a:gdLst/>
              <a:ahLst/>
              <a:cxnLst/>
              <a:rect l="l" t="t" r="r" b="b"/>
              <a:pathLst>
                <a:path w="1109382" h="941166">
                  <a:moveTo>
                    <a:pt x="36760" y="0"/>
                  </a:moveTo>
                  <a:lnTo>
                    <a:pt x="1072622" y="0"/>
                  </a:lnTo>
                  <a:cubicBezTo>
                    <a:pt x="1092924" y="0"/>
                    <a:pt x="1109382" y="16458"/>
                    <a:pt x="1109382" y="36760"/>
                  </a:cubicBezTo>
                  <a:lnTo>
                    <a:pt x="1109382" y="904407"/>
                  </a:lnTo>
                  <a:cubicBezTo>
                    <a:pt x="1109382" y="914156"/>
                    <a:pt x="1105509" y="923506"/>
                    <a:pt x="1098615" y="930400"/>
                  </a:cubicBezTo>
                  <a:cubicBezTo>
                    <a:pt x="1091722" y="937293"/>
                    <a:pt x="1082372" y="941166"/>
                    <a:pt x="1072622" y="941166"/>
                  </a:cubicBezTo>
                  <a:lnTo>
                    <a:pt x="36760" y="941166"/>
                  </a:lnTo>
                  <a:cubicBezTo>
                    <a:pt x="27010" y="941166"/>
                    <a:pt x="17660" y="937293"/>
                    <a:pt x="10767" y="930400"/>
                  </a:cubicBezTo>
                  <a:cubicBezTo>
                    <a:pt x="3873" y="923506"/>
                    <a:pt x="0" y="914156"/>
                    <a:pt x="0" y="904407"/>
                  </a:cubicBezTo>
                  <a:lnTo>
                    <a:pt x="0" y="36760"/>
                  </a:lnTo>
                  <a:cubicBezTo>
                    <a:pt x="0" y="27010"/>
                    <a:pt x="3873" y="17660"/>
                    <a:pt x="10767" y="10767"/>
                  </a:cubicBezTo>
                  <a:cubicBezTo>
                    <a:pt x="17660" y="3873"/>
                    <a:pt x="27010" y="0"/>
                    <a:pt x="36760"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109382" cy="960216"/>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41719" y="3875355"/>
            <a:ext cx="157787" cy="156369"/>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772834" y="3875355"/>
            <a:ext cx="1047779" cy="1124013"/>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14" name="Group 14"/>
          <p:cNvGrpSpPr/>
          <p:nvPr/>
        </p:nvGrpSpPr>
        <p:grpSpPr>
          <a:xfrm>
            <a:off x="4815778" y="4095922"/>
            <a:ext cx="4239347" cy="3439462"/>
            <a:chOff x="0" y="0"/>
            <a:chExt cx="1116536" cy="905867"/>
          </a:xfrm>
        </p:grpSpPr>
        <p:sp>
          <p:nvSpPr>
            <p:cNvPr id="15" name="Freeform 15"/>
            <p:cNvSpPr/>
            <p:nvPr/>
          </p:nvSpPr>
          <p:spPr>
            <a:xfrm>
              <a:off x="0" y="0"/>
              <a:ext cx="1116536" cy="905867"/>
            </a:xfrm>
            <a:custGeom>
              <a:avLst/>
              <a:gdLst/>
              <a:ahLst/>
              <a:cxnLst/>
              <a:rect l="l" t="t" r="r" b="b"/>
              <a:pathLst>
                <a:path w="1116536" h="905867">
                  <a:moveTo>
                    <a:pt x="36524" y="0"/>
                  </a:moveTo>
                  <a:lnTo>
                    <a:pt x="1080012" y="0"/>
                  </a:lnTo>
                  <a:cubicBezTo>
                    <a:pt x="1089699" y="0"/>
                    <a:pt x="1098989" y="3848"/>
                    <a:pt x="1105838" y="10698"/>
                  </a:cubicBezTo>
                  <a:cubicBezTo>
                    <a:pt x="1112688" y="17547"/>
                    <a:pt x="1116536" y="26837"/>
                    <a:pt x="1116536" y="36524"/>
                  </a:cubicBezTo>
                  <a:lnTo>
                    <a:pt x="1116536" y="869342"/>
                  </a:lnTo>
                  <a:cubicBezTo>
                    <a:pt x="1116536" y="889514"/>
                    <a:pt x="1100184" y="905867"/>
                    <a:pt x="1080012" y="905867"/>
                  </a:cubicBezTo>
                  <a:lnTo>
                    <a:pt x="36524" y="905867"/>
                  </a:lnTo>
                  <a:cubicBezTo>
                    <a:pt x="26837" y="905867"/>
                    <a:pt x="17547" y="902018"/>
                    <a:pt x="10698" y="895169"/>
                  </a:cubicBezTo>
                  <a:cubicBezTo>
                    <a:pt x="3848" y="888319"/>
                    <a:pt x="0" y="879029"/>
                    <a:pt x="0" y="869342"/>
                  </a:cubicBezTo>
                  <a:lnTo>
                    <a:pt x="0" y="36524"/>
                  </a:lnTo>
                  <a:cubicBezTo>
                    <a:pt x="0" y="16352"/>
                    <a:pt x="16352" y="0"/>
                    <a:pt x="36524" y="0"/>
                  </a:cubicBezTo>
                  <a:close/>
                </a:path>
              </a:pathLst>
            </a:custGeom>
            <a:solidFill>
              <a:srgbClr val="FFFFFF"/>
            </a:solidFill>
            <a:ln w="38100" cap="sq">
              <a:solidFill>
                <a:srgbClr val="363636"/>
              </a:solidFill>
              <a:prstDash val="solid"/>
              <a:miter/>
            </a:ln>
          </p:spPr>
        </p:sp>
        <p:sp>
          <p:nvSpPr>
            <p:cNvPr id="16" name="TextBox 16"/>
            <p:cNvSpPr txBox="1"/>
            <p:nvPr/>
          </p:nvSpPr>
          <p:spPr>
            <a:xfrm>
              <a:off x="0" y="-19050"/>
              <a:ext cx="1116536" cy="924917"/>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5975807" y="4031724"/>
            <a:ext cx="157787" cy="156369"/>
            <a:chOff x="0" y="0"/>
            <a:chExt cx="320400" cy="317520"/>
          </a:xfrm>
        </p:grpSpPr>
        <p:sp>
          <p:nvSpPr>
            <p:cNvPr id="18" name="Freeform 18"/>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9" name="Group 19"/>
          <p:cNvGrpSpPr/>
          <p:nvPr/>
        </p:nvGrpSpPr>
        <p:grpSpPr>
          <a:xfrm>
            <a:off x="5027131" y="3955492"/>
            <a:ext cx="1047779" cy="1124013"/>
            <a:chOff x="0" y="0"/>
            <a:chExt cx="2127600" cy="2282400"/>
          </a:xfrm>
        </p:grpSpPr>
        <p:sp>
          <p:nvSpPr>
            <p:cNvPr id="20" name="Freeform 20"/>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21" name="Group 21"/>
          <p:cNvGrpSpPr/>
          <p:nvPr/>
        </p:nvGrpSpPr>
        <p:grpSpPr>
          <a:xfrm>
            <a:off x="9178950" y="4188093"/>
            <a:ext cx="4417097" cy="3347291"/>
            <a:chOff x="0" y="0"/>
            <a:chExt cx="1163351" cy="881591"/>
          </a:xfrm>
        </p:grpSpPr>
        <p:sp>
          <p:nvSpPr>
            <p:cNvPr id="22" name="Freeform 22"/>
            <p:cNvSpPr/>
            <p:nvPr/>
          </p:nvSpPr>
          <p:spPr>
            <a:xfrm>
              <a:off x="0" y="0"/>
              <a:ext cx="1163351" cy="881591"/>
            </a:xfrm>
            <a:custGeom>
              <a:avLst/>
              <a:gdLst/>
              <a:ahLst/>
              <a:cxnLst/>
              <a:rect l="l" t="t" r="r" b="b"/>
              <a:pathLst>
                <a:path w="1163351" h="881591">
                  <a:moveTo>
                    <a:pt x="35054" y="0"/>
                  </a:moveTo>
                  <a:lnTo>
                    <a:pt x="1128296" y="0"/>
                  </a:lnTo>
                  <a:cubicBezTo>
                    <a:pt x="1147656" y="0"/>
                    <a:pt x="1163351" y="15694"/>
                    <a:pt x="1163351" y="35054"/>
                  </a:cubicBezTo>
                  <a:lnTo>
                    <a:pt x="1163351" y="846537"/>
                  </a:lnTo>
                  <a:cubicBezTo>
                    <a:pt x="1163351" y="855834"/>
                    <a:pt x="1159657" y="864750"/>
                    <a:pt x="1153083" y="871324"/>
                  </a:cubicBezTo>
                  <a:cubicBezTo>
                    <a:pt x="1146509" y="877898"/>
                    <a:pt x="1137593" y="881591"/>
                    <a:pt x="1128296" y="881591"/>
                  </a:cubicBezTo>
                  <a:lnTo>
                    <a:pt x="35054" y="881591"/>
                  </a:lnTo>
                  <a:cubicBezTo>
                    <a:pt x="15694" y="881591"/>
                    <a:pt x="0" y="865897"/>
                    <a:pt x="0" y="846537"/>
                  </a:cubicBezTo>
                  <a:lnTo>
                    <a:pt x="0" y="35054"/>
                  </a:lnTo>
                  <a:cubicBezTo>
                    <a:pt x="0" y="25757"/>
                    <a:pt x="3693" y="16841"/>
                    <a:pt x="10267" y="10267"/>
                  </a:cubicBezTo>
                  <a:cubicBezTo>
                    <a:pt x="16841" y="3693"/>
                    <a:pt x="25757" y="0"/>
                    <a:pt x="35054"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163351" cy="900641"/>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10381625" y="4109909"/>
            <a:ext cx="157787" cy="156369"/>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9440810" y="4115529"/>
            <a:ext cx="1047779" cy="1124013"/>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AECCE7"/>
            </a:solidFill>
          </p:spPr>
        </p:sp>
      </p:grpSp>
      <p:grpSp>
        <p:nvGrpSpPr>
          <p:cNvPr id="28" name="Group 28"/>
          <p:cNvGrpSpPr/>
          <p:nvPr/>
        </p:nvGrpSpPr>
        <p:grpSpPr>
          <a:xfrm>
            <a:off x="14074042" y="4188093"/>
            <a:ext cx="4082467" cy="3347291"/>
            <a:chOff x="0" y="0"/>
            <a:chExt cx="1075218" cy="881591"/>
          </a:xfrm>
        </p:grpSpPr>
        <p:sp>
          <p:nvSpPr>
            <p:cNvPr id="29" name="Freeform 29"/>
            <p:cNvSpPr/>
            <p:nvPr/>
          </p:nvSpPr>
          <p:spPr>
            <a:xfrm>
              <a:off x="0" y="0"/>
              <a:ext cx="1075218" cy="881591"/>
            </a:xfrm>
            <a:custGeom>
              <a:avLst/>
              <a:gdLst/>
              <a:ahLst/>
              <a:cxnLst/>
              <a:rect l="l" t="t" r="r" b="b"/>
              <a:pathLst>
                <a:path w="1075218" h="881591">
                  <a:moveTo>
                    <a:pt x="37928" y="0"/>
                  </a:moveTo>
                  <a:lnTo>
                    <a:pt x="1037290" y="0"/>
                  </a:lnTo>
                  <a:cubicBezTo>
                    <a:pt x="1047349" y="0"/>
                    <a:pt x="1056996" y="3996"/>
                    <a:pt x="1064109" y="11109"/>
                  </a:cubicBezTo>
                  <a:cubicBezTo>
                    <a:pt x="1071222" y="18222"/>
                    <a:pt x="1075218" y="27869"/>
                    <a:pt x="1075218" y="37928"/>
                  </a:cubicBezTo>
                  <a:lnTo>
                    <a:pt x="1075218" y="843663"/>
                  </a:lnTo>
                  <a:cubicBezTo>
                    <a:pt x="1075218" y="853722"/>
                    <a:pt x="1071222" y="863369"/>
                    <a:pt x="1064109" y="870482"/>
                  </a:cubicBezTo>
                  <a:cubicBezTo>
                    <a:pt x="1056996" y="877595"/>
                    <a:pt x="1047349" y="881591"/>
                    <a:pt x="1037290" y="881591"/>
                  </a:cubicBezTo>
                  <a:lnTo>
                    <a:pt x="37928" y="881591"/>
                  </a:lnTo>
                  <a:cubicBezTo>
                    <a:pt x="27869" y="881591"/>
                    <a:pt x="18222" y="877595"/>
                    <a:pt x="11109" y="870482"/>
                  </a:cubicBezTo>
                  <a:cubicBezTo>
                    <a:pt x="3996" y="863369"/>
                    <a:pt x="0" y="853722"/>
                    <a:pt x="0" y="843663"/>
                  </a:cubicBezTo>
                  <a:lnTo>
                    <a:pt x="0" y="37928"/>
                  </a:lnTo>
                  <a:cubicBezTo>
                    <a:pt x="0" y="27869"/>
                    <a:pt x="3996" y="18222"/>
                    <a:pt x="11109" y="11109"/>
                  </a:cubicBezTo>
                  <a:cubicBezTo>
                    <a:pt x="18222" y="3996"/>
                    <a:pt x="27869" y="0"/>
                    <a:pt x="37928" y="0"/>
                  </a:cubicBezTo>
                  <a:close/>
                </a:path>
              </a:pathLst>
            </a:custGeom>
            <a:solidFill>
              <a:srgbClr val="FFFFFF"/>
            </a:solidFill>
            <a:ln w="38100" cap="sq">
              <a:solidFill>
                <a:srgbClr val="363636"/>
              </a:solidFill>
              <a:prstDash val="solid"/>
              <a:miter/>
            </a:ln>
          </p:spPr>
        </p:sp>
        <p:sp>
          <p:nvSpPr>
            <p:cNvPr id="30" name="TextBox 30"/>
            <p:cNvSpPr txBox="1"/>
            <p:nvPr/>
          </p:nvSpPr>
          <p:spPr>
            <a:xfrm>
              <a:off x="0" y="-19050"/>
              <a:ext cx="1075218" cy="900641"/>
            </a:xfrm>
            <a:prstGeom prst="rect">
              <a:avLst/>
            </a:prstGeom>
          </p:spPr>
          <p:txBody>
            <a:bodyPr lIns="50800" tIns="50800" rIns="50800" bIns="50800" rtlCol="0" anchor="ctr"/>
            <a:lstStyle/>
            <a:p>
              <a:pPr algn="ctr">
                <a:lnSpc>
                  <a:spcPts val="2859"/>
                </a:lnSpc>
              </a:pPr>
              <a:endParaRPr/>
            </a:p>
          </p:txBody>
        </p:sp>
      </p:grpSp>
      <p:grpSp>
        <p:nvGrpSpPr>
          <p:cNvPr id="31" name="Group 31"/>
          <p:cNvGrpSpPr/>
          <p:nvPr/>
        </p:nvGrpSpPr>
        <p:grpSpPr>
          <a:xfrm>
            <a:off x="15253330" y="4051515"/>
            <a:ext cx="157787" cy="156369"/>
            <a:chOff x="0" y="0"/>
            <a:chExt cx="320400" cy="317520"/>
          </a:xfrm>
        </p:grpSpPr>
        <p:sp>
          <p:nvSpPr>
            <p:cNvPr id="32" name="Freeform 32"/>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3" name="Group 33"/>
          <p:cNvGrpSpPr/>
          <p:nvPr/>
        </p:nvGrpSpPr>
        <p:grpSpPr>
          <a:xfrm>
            <a:off x="14284445" y="4051515"/>
            <a:ext cx="1047779" cy="1124013"/>
            <a:chOff x="0" y="0"/>
            <a:chExt cx="2127600" cy="2282400"/>
          </a:xfrm>
        </p:grpSpPr>
        <p:sp>
          <p:nvSpPr>
            <p:cNvPr id="34" name="Freeform 34"/>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4F6A92"/>
            </a:solidFill>
          </p:spPr>
        </p:sp>
      </p:grpSp>
      <p:sp>
        <p:nvSpPr>
          <p:cNvPr id="35" name="Freeform 35"/>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4">
              <a:alphaModFix amt="58000"/>
            </a:blip>
            <a:stretch>
              <a:fillRect/>
            </a:stretch>
          </a:blipFill>
        </p:spPr>
      </p:sp>
      <p:sp>
        <p:nvSpPr>
          <p:cNvPr id="36" name="TextBox 36"/>
          <p:cNvSpPr txBox="1"/>
          <p:nvPr/>
        </p:nvSpPr>
        <p:spPr>
          <a:xfrm>
            <a:off x="4815778" y="1482802"/>
            <a:ext cx="8904094" cy="1024890"/>
          </a:xfrm>
          <a:prstGeom prst="rect">
            <a:avLst/>
          </a:prstGeom>
        </p:spPr>
        <p:txBody>
          <a:bodyPr lIns="0" tIns="0" rIns="0" bIns="0" rtlCol="0" anchor="t">
            <a:spAutoFit/>
          </a:bodyPr>
          <a:lstStyle/>
          <a:p>
            <a:pPr marL="0" lvl="0" indent="0" algn="ctr">
              <a:lnSpc>
                <a:spcPts val="8280"/>
              </a:lnSpc>
              <a:spcBef>
                <a:spcPct val="0"/>
              </a:spcBef>
            </a:pPr>
            <a:r>
              <a:rPr lang="en-US" sz="6000" spc="210">
                <a:solidFill>
                  <a:srgbClr val="4F6A92"/>
                </a:solidFill>
                <a:latin typeface="Archivo Black"/>
                <a:ea typeface="Archivo Black"/>
                <a:cs typeface="Archivo Black"/>
                <a:sym typeface="Archivo Black"/>
              </a:rPr>
              <a:t>EVALUATION</a:t>
            </a:r>
          </a:p>
        </p:txBody>
      </p:sp>
      <p:sp>
        <p:nvSpPr>
          <p:cNvPr id="37" name="TextBox 37"/>
          <p:cNvSpPr txBox="1"/>
          <p:nvPr/>
        </p:nvSpPr>
        <p:spPr>
          <a:xfrm>
            <a:off x="1946561" y="4405860"/>
            <a:ext cx="2745392" cy="411861"/>
          </a:xfrm>
          <a:prstGeom prst="rect">
            <a:avLst/>
          </a:prstGeom>
        </p:spPr>
        <p:txBody>
          <a:bodyPr lIns="0" tIns="0" rIns="0" bIns="0" rtlCol="0" anchor="t">
            <a:spAutoFit/>
          </a:bodyPr>
          <a:lstStyle/>
          <a:p>
            <a:pPr marL="0" lvl="1" indent="0" algn="l">
              <a:lnSpc>
                <a:spcPts val="3311"/>
              </a:lnSpc>
              <a:spcBef>
                <a:spcPct val="0"/>
              </a:spcBef>
            </a:pPr>
            <a:r>
              <a:rPr lang="en-US" sz="2400" spc="235">
                <a:solidFill>
                  <a:srgbClr val="AECCE7"/>
                </a:solidFill>
                <a:latin typeface="Montserrat Classic Bold"/>
                <a:ea typeface="Montserrat Classic Bold"/>
                <a:cs typeface="Montserrat Classic Bold"/>
                <a:sym typeface="Montserrat Classic Bold"/>
              </a:rPr>
              <a:t>KNN</a:t>
            </a:r>
          </a:p>
        </p:txBody>
      </p:sp>
      <p:sp>
        <p:nvSpPr>
          <p:cNvPr id="38" name="TextBox 38"/>
          <p:cNvSpPr txBox="1"/>
          <p:nvPr/>
        </p:nvSpPr>
        <p:spPr>
          <a:xfrm>
            <a:off x="772834" y="5116154"/>
            <a:ext cx="3469006" cy="1697473"/>
          </a:xfrm>
          <a:prstGeom prst="rect">
            <a:avLst/>
          </a:prstGeom>
        </p:spPr>
        <p:txBody>
          <a:bodyPr lIns="0" tIns="0" rIns="0" bIns="0" rtlCol="0" anchor="t">
            <a:spAutoFit/>
          </a:bodyPr>
          <a:lstStyle/>
          <a:p>
            <a:pPr algn="l">
              <a:lnSpc>
                <a:spcPts val="6662"/>
              </a:lnSpc>
            </a:pPr>
            <a:r>
              <a:rPr lang="en-US" sz="4828" spc="473">
                <a:solidFill>
                  <a:srgbClr val="AECCE7"/>
                </a:solidFill>
                <a:latin typeface="Montserrat Light Bold"/>
                <a:ea typeface="Montserrat Light Bold"/>
                <a:cs typeface="Montserrat Light Bold"/>
                <a:sym typeface="Montserrat Light Bold"/>
              </a:rPr>
              <a:t>Accuracy58%</a:t>
            </a:r>
          </a:p>
        </p:txBody>
      </p:sp>
      <p:sp>
        <p:nvSpPr>
          <p:cNvPr id="39" name="TextBox 39"/>
          <p:cNvSpPr txBox="1"/>
          <p:nvPr/>
        </p:nvSpPr>
        <p:spPr>
          <a:xfrm>
            <a:off x="6074910" y="4405860"/>
            <a:ext cx="2745392" cy="830961"/>
          </a:xfrm>
          <a:prstGeom prst="rect">
            <a:avLst/>
          </a:prstGeom>
        </p:spPr>
        <p:txBody>
          <a:bodyPr lIns="0" tIns="0" rIns="0" bIns="0" rtlCol="0" anchor="t">
            <a:spAutoFit/>
          </a:bodyPr>
          <a:lstStyle/>
          <a:p>
            <a:pPr marL="0" lvl="1" indent="0" algn="l">
              <a:lnSpc>
                <a:spcPts val="3311"/>
              </a:lnSpc>
              <a:spcBef>
                <a:spcPct val="0"/>
              </a:spcBef>
            </a:pPr>
            <a:r>
              <a:rPr lang="en-US" sz="2400" spc="235">
                <a:solidFill>
                  <a:srgbClr val="AECCE7"/>
                </a:solidFill>
                <a:latin typeface="Montserrat Classic Bold"/>
                <a:ea typeface="Montserrat Classic Bold"/>
                <a:cs typeface="Montserrat Classic Bold"/>
                <a:sym typeface="Montserrat Classic Bold"/>
              </a:rPr>
              <a:t>Random Forest</a:t>
            </a:r>
          </a:p>
        </p:txBody>
      </p:sp>
      <p:sp>
        <p:nvSpPr>
          <p:cNvPr id="40" name="TextBox 40"/>
          <p:cNvSpPr txBox="1"/>
          <p:nvPr/>
        </p:nvSpPr>
        <p:spPr>
          <a:xfrm>
            <a:off x="10612414" y="4450824"/>
            <a:ext cx="2745392" cy="529929"/>
          </a:xfrm>
          <a:prstGeom prst="rect">
            <a:avLst/>
          </a:prstGeom>
        </p:spPr>
        <p:txBody>
          <a:bodyPr lIns="0" tIns="0" rIns="0" bIns="0" rtlCol="0" anchor="t">
            <a:spAutoFit/>
          </a:bodyPr>
          <a:lstStyle/>
          <a:p>
            <a:pPr marL="0" lvl="1" indent="0" algn="l">
              <a:lnSpc>
                <a:spcPts val="4234"/>
              </a:lnSpc>
              <a:spcBef>
                <a:spcPct val="0"/>
              </a:spcBef>
            </a:pPr>
            <a:r>
              <a:rPr lang="en-US" sz="3068" spc="300">
                <a:solidFill>
                  <a:srgbClr val="AECCE7"/>
                </a:solidFill>
                <a:latin typeface="Montserrat Classic Bold"/>
                <a:ea typeface="Montserrat Classic Bold"/>
                <a:cs typeface="Montserrat Classic Bold"/>
                <a:sym typeface="Montserrat Classic Bold"/>
              </a:rPr>
              <a:t>XGBoost</a:t>
            </a:r>
          </a:p>
        </p:txBody>
      </p:sp>
      <p:sp>
        <p:nvSpPr>
          <p:cNvPr id="41" name="TextBox 41"/>
          <p:cNvSpPr txBox="1"/>
          <p:nvPr/>
        </p:nvSpPr>
        <p:spPr>
          <a:xfrm>
            <a:off x="15411117" y="4556372"/>
            <a:ext cx="2745392" cy="486876"/>
          </a:xfrm>
          <a:prstGeom prst="rect">
            <a:avLst/>
          </a:prstGeom>
        </p:spPr>
        <p:txBody>
          <a:bodyPr lIns="0" tIns="0" rIns="0" bIns="0" rtlCol="0" anchor="t">
            <a:spAutoFit/>
          </a:bodyPr>
          <a:lstStyle/>
          <a:p>
            <a:pPr marL="0" lvl="1" indent="0" algn="l">
              <a:lnSpc>
                <a:spcPts val="3958"/>
              </a:lnSpc>
              <a:spcBef>
                <a:spcPct val="0"/>
              </a:spcBef>
            </a:pPr>
            <a:r>
              <a:rPr lang="en-US" sz="2868" spc="281">
                <a:solidFill>
                  <a:srgbClr val="4F6A92"/>
                </a:solidFill>
                <a:latin typeface="Montserrat Classic Bold"/>
                <a:ea typeface="Montserrat Classic Bold"/>
                <a:cs typeface="Montserrat Classic Bold"/>
                <a:sym typeface="Montserrat Classic Bold"/>
              </a:rPr>
              <a:t>Catboost</a:t>
            </a:r>
          </a:p>
        </p:txBody>
      </p:sp>
      <p:sp>
        <p:nvSpPr>
          <p:cNvPr id="42" name="TextBox 42"/>
          <p:cNvSpPr txBox="1"/>
          <p:nvPr/>
        </p:nvSpPr>
        <p:spPr>
          <a:xfrm>
            <a:off x="5405286" y="5260481"/>
            <a:ext cx="3468864" cy="1697473"/>
          </a:xfrm>
          <a:prstGeom prst="rect">
            <a:avLst/>
          </a:prstGeom>
        </p:spPr>
        <p:txBody>
          <a:bodyPr lIns="0" tIns="0" rIns="0" bIns="0" rtlCol="0" anchor="t">
            <a:spAutoFit/>
          </a:bodyPr>
          <a:lstStyle/>
          <a:p>
            <a:pPr algn="l">
              <a:lnSpc>
                <a:spcPts val="6662"/>
              </a:lnSpc>
            </a:pPr>
            <a:r>
              <a:rPr lang="en-US" sz="4828" spc="473">
                <a:solidFill>
                  <a:srgbClr val="AECCE7"/>
                </a:solidFill>
                <a:latin typeface="Montserrat Light Bold"/>
                <a:ea typeface="Montserrat Light Bold"/>
                <a:cs typeface="Montserrat Light Bold"/>
                <a:sym typeface="Montserrat Light Bold"/>
              </a:rPr>
              <a:t>Accuracy 61%</a:t>
            </a:r>
          </a:p>
        </p:txBody>
      </p:sp>
      <p:sp>
        <p:nvSpPr>
          <p:cNvPr id="43" name="TextBox 43"/>
          <p:cNvSpPr txBox="1"/>
          <p:nvPr/>
        </p:nvSpPr>
        <p:spPr>
          <a:xfrm>
            <a:off x="9883800" y="5330705"/>
            <a:ext cx="3393106" cy="1627248"/>
          </a:xfrm>
          <a:prstGeom prst="rect">
            <a:avLst/>
          </a:prstGeom>
        </p:spPr>
        <p:txBody>
          <a:bodyPr lIns="0" tIns="0" rIns="0" bIns="0" rtlCol="0" anchor="t">
            <a:spAutoFit/>
          </a:bodyPr>
          <a:lstStyle/>
          <a:p>
            <a:pPr algn="l">
              <a:lnSpc>
                <a:spcPts val="6372"/>
              </a:lnSpc>
            </a:pPr>
            <a:r>
              <a:rPr lang="en-US" sz="4617" spc="452">
                <a:solidFill>
                  <a:srgbClr val="AECCE7"/>
                </a:solidFill>
                <a:latin typeface="Montserrat Light Bold"/>
                <a:ea typeface="Montserrat Light Bold"/>
                <a:cs typeface="Montserrat Light Bold"/>
                <a:sym typeface="Montserrat Light Bold"/>
              </a:rPr>
              <a:t>Accuracy70%</a:t>
            </a:r>
          </a:p>
        </p:txBody>
      </p:sp>
      <p:sp>
        <p:nvSpPr>
          <p:cNvPr id="44" name="TextBox 44"/>
          <p:cNvSpPr txBox="1"/>
          <p:nvPr/>
        </p:nvSpPr>
        <p:spPr>
          <a:xfrm>
            <a:off x="14435512" y="5205061"/>
            <a:ext cx="3872064" cy="1943921"/>
          </a:xfrm>
          <a:prstGeom prst="rect">
            <a:avLst/>
          </a:prstGeom>
        </p:spPr>
        <p:txBody>
          <a:bodyPr lIns="0" tIns="0" rIns="0" bIns="0" rtlCol="0" anchor="t">
            <a:spAutoFit/>
          </a:bodyPr>
          <a:lstStyle/>
          <a:p>
            <a:pPr algn="l">
              <a:lnSpc>
                <a:spcPts val="6800"/>
              </a:lnSpc>
            </a:pPr>
            <a:r>
              <a:rPr lang="en-US" sz="4928" spc="482">
                <a:solidFill>
                  <a:srgbClr val="4F6A92"/>
                </a:solidFill>
                <a:latin typeface="Montserrat Light Bold"/>
                <a:ea typeface="Montserrat Light Bold"/>
                <a:cs typeface="Montserrat Light Bold"/>
                <a:sym typeface="Montserrat Light Bold"/>
              </a:rPr>
              <a:t>Accuracy</a:t>
            </a:r>
          </a:p>
          <a:p>
            <a:pPr algn="ctr">
              <a:lnSpc>
                <a:spcPts val="8280"/>
              </a:lnSpc>
            </a:pPr>
            <a:r>
              <a:rPr lang="en-US" sz="6000" spc="588">
                <a:solidFill>
                  <a:srgbClr val="4F6A92"/>
                </a:solidFill>
                <a:latin typeface="Montserrat Light Bold"/>
                <a:ea typeface="Montserrat Light Bold"/>
                <a:cs typeface="Montserrat Light Bold"/>
                <a:sym typeface="Montserrat Light Bold"/>
              </a:rPr>
              <a:t>83%</a:t>
            </a:r>
          </a:p>
        </p:txBody>
      </p:sp>
      <p:sp>
        <p:nvSpPr>
          <p:cNvPr id="45" name="TextBox 45"/>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4F6A92">
                    <a:alpha val="56863"/>
                  </a:srgbClr>
                </a:solidFill>
                <a:latin typeface="Canva Sans Bold"/>
                <a:ea typeface="Canva Sans Bold"/>
                <a:cs typeface="Canva Sans Bold"/>
                <a:sym typeface="Canva Sans Bold"/>
              </a:rPr>
              <a:t>Skiza-AI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Monoline Pie Chart Icon"/>
          <p:cNvSpPr/>
          <p:nvPr/>
        </p:nvSpPr>
        <p:spPr>
          <a:xfrm>
            <a:off x="14677658" y="1769903"/>
            <a:ext cx="1114987" cy="952807"/>
          </a:xfrm>
          <a:custGeom>
            <a:avLst/>
            <a:gdLst/>
            <a:ahLst/>
            <a:cxnLst/>
            <a:rect l="l" t="t" r="r" b="b"/>
            <a:pathLst>
              <a:path w="1114987" h="952807">
                <a:moveTo>
                  <a:pt x="0" y="0"/>
                </a:moveTo>
                <a:lnTo>
                  <a:pt x="1114987" y="0"/>
                </a:lnTo>
                <a:lnTo>
                  <a:pt x="1114987" y="952807"/>
                </a:lnTo>
                <a:lnTo>
                  <a:pt x="0" y="952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descr="Monoline Dollar Bills Icon"/>
          <p:cNvSpPr/>
          <p:nvPr/>
        </p:nvSpPr>
        <p:spPr>
          <a:xfrm>
            <a:off x="8312459" y="1507651"/>
            <a:ext cx="831541" cy="952807"/>
          </a:xfrm>
          <a:custGeom>
            <a:avLst/>
            <a:gdLst/>
            <a:ahLst/>
            <a:cxnLst/>
            <a:rect l="l" t="t" r="r" b="b"/>
            <a:pathLst>
              <a:path w="831541" h="952807">
                <a:moveTo>
                  <a:pt x="0" y="0"/>
                </a:moveTo>
                <a:lnTo>
                  <a:pt x="831541" y="0"/>
                </a:lnTo>
                <a:lnTo>
                  <a:pt x="831541" y="952807"/>
                </a:lnTo>
                <a:lnTo>
                  <a:pt x="0" y="9528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descr="Monoline Certified Icon"/>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AutoShape 6"/>
          <p:cNvSpPr/>
          <p:nvPr/>
        </p:nvSpPr>
        <p:spPr>
          <a:xfrm>
            <a:off x="7963476" y="3537638"/>
            <a:ext cx="9295824" cy="0"/>
          </a:xfrm>
          <a:prstGeom prst="line">
            <a:avLst/>
          </a:prstGeom>
          <a:ln w="9525" cap="rnd">
            <a:solidFill>
              <a:srgbClr val="000000"/>
            </a:solidFill>
            <a:prstDash val="solid"/>
            <a:headEnd type="none" w="sm" len="sm"/>
            <a:tailEnd type="none" w="sm" len="sm"/>
          </a:ln>
        </p:spPr>
      </p:sp>
      <p:sp>
        <p:nvSpPr>
          <p:cNvPr id="7" name="AutoShape 7"/>
          <p:cNvSpPr/>
          <p:nvPr/>
        </p:nvSpPr>
        <p:spPr>
          <a:xfrm>
            <a:off x="7963476" y="6777937"/>
            <a:ext cx="9295824" cy="0"/>
          </a:xfrm>
          <a:prstGeom prst="line">
            <a:avLst/>
          </a:prstGeom>
          <a:ln w="9525" cap="rnd">
            <a:solidFill>
              <a:srgbClr val="000000"/>
            </a:solidFill>
            <a:prstDash val="solid"/>
            <a:headEnd type="none" w="sm" len="sm"/>
            <a:tailEnd type="none" w="sm" len="sm"/>
          </a:ln>
        </p:spPr>
      </p:sp>
      <p:sp>
        <p:nvSpPr>
          <p:cNvPr id="8" name="Freeform 8"/>
          <p:cNvSpPr/>
          <p:nvPr/>
        </p:nvSpPr>
        <p:spPr>
          <a:xfrm>
            <a:off x="1306981" y="3419677"/>
            <a:ext cx="5086872" cy="4681632"/>
          </a:xfrm>
          <a:custGeom>
            <a:avLst/>
            <a:gdLst/>
            <a:ahLst/>
            <a:cxnLst/>
            <a:rect l="l" t="t" r="r" b="b"/>
            <a:pathLst>
              <a:path w="5086872" h="4681632">
                <a:moveTo>
                  <a:pt x="0" y="0"/>
                </a:moveTo>
                <a:lnTo>
                  <a:pt x="5086872" y="0"/>
                </a:lnTo>
                <a:lnTo>
                  <a:pt x="5086872" y="4681631"/>
                </a:lnTo>
                <a:lnTo>
                  <a:pt x="0" y="4681631"/>
                </a:lnTo>
                <a:lnTo>
                  <a:pt x="0" y="0"/>
                </a:lnTo>
                <a:close/>
              </a:path>
            </a:pathLst>
          </a:custGeom>
          <a:blipFill>
            <a:blip r:embed="rId9"/>
            <a:stretch>
              <a:fillRect t="-4327" b="-4327"/>
            </a:stretch>
          </a:blipFill>
        </p:spPr>
      </p:sp>
      <p:sp>
        <p:nvSpPr>
          <p:cNvPr id="9" name="TextBox 9"/>
          <p:cNvSpPr txBox="1"/>
          <p:nvPr/>
        </p:nvSpPr>
        <p:spPr>
          <a:xfrm>
            <a:off x="1028700" y="1750853"/>
            <a:ext cx="5987974" cy="933450"/>
          </a:xfrm>
          <a:prstGeom prst="rect">
            <a:avLst/>
          </a:prstGeom>
        </p:spPr>
        <p:txBody>
          <a:bodyPr lIns="0" tIns="0" rIns="0" bIns="0" rtlCol="0" anchor="t">
            <a:spAutoFit/>
          </a:bodyPr>
          <a:lstStyle/>
          <a:p>
            <a:pPr marL="0" lvl="0" indent="0" algn="l">
              <a:lnSpc>
                <a:spcPts val="7200"/>
              </a:lnSpc>
              <a:spcBef>
                <a:spcPct val="0"/>
              </a:spcBef>
            </a:pPr>
            <a:r>
              <a:rPr lang="en-US" sz="6000">
                <a:solidFill>
                  <a:srgbClr val="213F5E"/>
                </a:solidFill>
                <a:latin typeface="Archivo Black"/>
                <a:ea typeface="Archivo Black"/>
                <a:cs typeface="Archivo Black"/>
                <a:sym typeface="Archivo Black"/>
              </a:rPr>
              <a:t>CONCLUSION</a:t>
            </a:r>
          </a:p>
        </p:txBody>
      </p:sp>
      <p:grpSp>
        <p:nvGrpSpPr>
          <p:cNvPr id="10" name="Group 10"/>
          <p:cNvGrpSpPr/>
          <p:nvPr/>
        </p:nvGrpSpPr>
        <p:grpSpPr>
          <a:xfrm>
            <a:off x="7963476" y="1028700"/>
            <a:ext cx="9295824" cy="1370134"/>
            <a:chOff x="0" y="0"/>
            <a:chExt cx="12394432" cy="1826845"/>
          </a:xfrm>
        </p:grpSpPr>
        <p:sp>
          <p:nvSpPr>
            <p:cNvPr id="11" name="TextBox 11"/>
            <p:cNvSpPr txBox="1"/>
            <p:nvPr/>
          </p:nvSpPr>
          <p:spPr>
            <a:xfrm>
              <a:off x="0" y="806309"/>
              <a:ext cx="12394432" cy="1020536"/>
            </a:xfrm>
            <a:prstGeom prst="rect">
              <a:avLst/>
            </a:prstGeom>
          </p:spPr>
          <p:txBody>
            <a:bodyPr lIns="0" tIns="0" rIns="0" bIns="0" rtlCol="0" anchor="t">
              <a:spAutoFit/>
            </a:bodyPr>
            <a:lstStyle/>
            <a:p>
              <a:pPr marL="0" lvl="0" indent="0" algn="l">
                <a:lnSpc>
                  <a:spcPts val="3079"/>
                </a:lnSpc>
              </a:pPr>
              <a:r>
                <a:rPr lang="en-US" sz="2199" spc="215" dirty="0">
                  <a:solidFill>
                    <a:srgbClr val="213F5E"/>
                  </a:solidFill>
                  <a:latin typeface="Montserrat Light"/>
                  <a:ea typeface="Montserrat Light"/>
                  <a:cs typeface="Montserrat Light"/>
                  <a:sym typeface="Montserrat Light"/>
                </a:rPr>
                <a:t>Acoustic features such as Mel-Frequency Cepstral Coefficients (MFCCs) captured essential emotional cues.</a:t>
              </a:r>
            </a:p>
          </p:txBody>
        </p:sp>
        <p:sp>
          <p:nvSpPr>
            <p:cNvPr id="12" name="TextBox 12"/>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Acoustic Feature Analysis</a:t>
              </a:r>
            </a:p>
          </p:txBody>
        </p:sp>
      </p:grpSp>
      <p:grpSp>
        <p:nvGrpSpPr>
          <p:cNvPr id="13" name="Group 13"/>
          <p:cNvGrpSpPr/>
          <p:nvPr/>
        </p:nvGrpSpPr>
        <p:grpSpPr>
          <a:xfrm>
            <a:off x="7963476" y="4307099"/>
            <a:ext cx="9295824" cy="1729579"/>
            <a:chOff x="0" y="0"/>
            <a:chExt cx="12394432" cy="2306105"/>
          </a:xfrm>
        </p:grpSpPr>
        <p:sp>
          <p:nvSpPr>
            <p:cNvPr id="14" name="TextBox 14"/>
            <p:cNvSpPr txBox="1"/>
            <p:nvPr/>
          </p:nvSpPr>
          <p:spPr>
            <a:xfrm>
              <a:off x="0" y="755509"/>
              <a:ext cx="12394432" cy="1550596"/>
            </a:xfrm>
            <a:prstGeom prst="rect">
              <a:avLst/>
            </a:prstGeom>
          </p:spPr>
          <p:txBody>
            <a:bodyPr lIns="0" tIns="0" rIns="0" bIns="0" rtlCol="0" anchor="t">
              <a:spAutoFit/>
            </a:bodyPr>
            <a:lstStyle/>
            <a:p>
              <a:pPr marL="0" lvl="0" indent="0" algn="l">
                <a:lnSpc>
                  <a:spcPts val="3079"/>
                </a:lnSpc>
              </a:pPr>
              <a:r>
                <a:rPr lang="en-US" sz="2199" spc="215" dirty="0">
                  <a:solidFill>
                    <a:srgbClr val="213F5E"/>
                  </a:solidFill>
                  <a:latin typeface="Montserrat Light"/>
                  <a:ea typeface="Montserrat Light"/>
                  <a:cs typeface="Montserrat Light"/>
                  <a:sym typeface="Montserrat Light"/>
                </a:rPr>
                <a:t>Standardizing audio length and generating synthetic variations  improved the model's ability to recognize emotions.</a:t>
              </a:r>
            </a:p>
          </p:txBody>
        </p:sp>
        <p:sp>
          <p:nvSpPr>
            <p:cNvPr id="15" name="TextBox 15"/>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Feature Selection and Data Augmentation</a:t>
              </a:r>
            </a:p>
          </p:txBody>
        </p:sp>
      </p:grpSp>
      <p:grpSp>
        <p:nvGrpSpPr>
          <p:cNvPr id="16" name="Group 16"/>
          <p:cNvGrpSpPr/>
          <p:nvPr/>
        </p:nvGrpSpPr>
        <p:grpSpPr>
          <a:xfrm>
            <a:off x="7963476" y="7547398"/>
            <a:ext cx="9295824" cy="1729579"/>
            <a:chOff x="0" y="0"/>
            <a:chExt cx="12394432" cy="2306105"/>
          </a:xfrm>
        </p:grpSpPr>
        <p:sp>
          <p:nvSpPr>
            <p:cNvPr id="17" name="TextBox 17"/>
            <p:cNvSpPr txBox="1"/>
            <p:nvPr/>
          </p:nvSpPr>
          <p:spPr>
            <a:xfrm>
              <a:off x="0" y="755509"/>
              <a:ext cx="12394432" cy="1550596"/>
            </a:xfrm>
            <a:prstGeom prst="rect">
              <a:avLst/>
            </a:prstGeom>
          </p:spPr>
          <p:txBody>
            <a:bodyPr lIns="0" tIns="0" rIns="0" bIns="0" rtlCol="0" anchor="t">
              <a:spAutoFit/>
            </a:bodyPr>
            <a:lstStyle/>
            <a:p>
              <a:pPr marL="0" lvl="0" indent="0" algn="l">
                <a:lnSpc>
                  <a:spcPts val="3079"/>
                </a:lnSpc>
              </a:pPr>
              <a:r>
                <a:rPr lang="en-US" sz="2199" spc="215" dirty="0" err="1">
                  <a:solidFill>
                    <a:srgbClr val="213F5E"/>
                  </a:solidFill>
                  <a:latin typeface="Montserrat Light"/>
                  <a:ea typeface="Montserrat Light"/>
                  <a:cs typeface="Montserrat Light"/>
                  <a:sym typeface="Montserrat Light"/>
                </a:rPr>
                <a:t>CatBoost</a:t>
              </a:r>
              <a:r>
                <a:rPr lang="en-US" sz="2199" spc="215" dirty="0">
                  <a:solidFill>
                    <a:srgbClr val="213F5E"/>
                  </a:solidFill>
                  <a:latin typeface="Montserrat Light"/>
                  <a:ea typeface="Montserrat Light"/>
                  <a:cs typeface="Montserrat Light"/>
                  <a:sym typeface="Montserrat Light"/>
                </a:rPr>
                <a:t> was selected for its superior handling of categorical features with an accuracy of 83%. Was deployed using </a:t>
              </a:r>
              <a:r>
                <a:rPr lang="en-US" sz="2199" spc="215" dirty="0" err="1">
                  <a:solidFill>
                    <a:srgbClr val="213F5E"/>
                  </a:solidFill>
                  <a:latin typeface="Montserrat Light"/>
                  <a:ea typeface="Montserrat Light"/>
                  <a:cs typeface="Montserrat Light"/>
                  <a:sym typeface="Montserrat Light"/>
                </a:rPr>
                <a:t>Streamlit</a:t>
              </a:r>
              <a:r>
                <a:rPr lang="en-US" sz="2199" spc="215" dirty="0">
                  <a:solidFill>
                    <a:srgbClr val="213F5E"/>
                  </a:solidFill>
                  <a:latin typeface="Montserrat Light"/>
                  <a:ea typeface="Montserrat Light"/>
                  <a:cs typeface="Montserrat Light"/>
                  <a:sym typeface="Montserrat Light"/>
                </a:rPr>
                <a:t>.</a:t>
              </a:r>
            </a:p>
          </p:txBody>
        </p:sp>
        <p:sp>
          <p:nvSpPr>
            <p:cNvPr id="18" name="TextBox 18"/>
            <p:cNvSpPr txBox="1"/>
            <p:nvPr/>
          </p:nvSpPr>
          <p:spPr>
            <a:xfrm>
              <a:off x="0" y="0"/>
              <a:ext cx="12394432" cy="520700"/>
            </a:xfrm>
            <a:prstGeom prst="rect">
              <a:avLst/>
            </a:prstGeom>
          </p:spPr>
          <p:txBody>
            <a:bodyPr lIns="0" tIns="0" rIns="0" bIns="0" rtlCol="0" anchor="t">
              <a:spAutoFit/>
            </a:bodyPr>
            <a:lstStyle/>
            <a:p>
              <a:pPr marL="0" lvl="0" indent="0" algn="l">
                <a:lnSpc>
                  <a:spcPts val="3120"/>
                </a:lnSpc>
              </a:pPr>
              <a:r>
                <a:rPr lang="en-US" sz="2600" spc="36">
                  <a:solidFill>
                    <a:srgbClr val="213F5E"/>
                  </a:solidFill>
                  <a:latin typeface="Montserrat Classic Bold"/>
                  <a:ea typeface="Montserrat Classic Bold"/>
                  <a:cs typeface="Montserrat Classic Bold"/>
                  <a:sym typeface="Montserrat Classic Bold"/>
                </a:rPr>
                <a:t>Model Development and Deployment</a:t>
              </a:r>
            </a:p>
          </p:txBody>
        </p:sp>
      </p:grpSp>
      <p:sp>
        <p:nvSpPr>
          <p:cNvPr id="19" name="TextBox 19"/>
          <p:cNvSpPr txBox="1"/>
          <p:nvPr/>
        </p:nvSpPr>
        <p:spPr>
          <a:xfrm>
            <a:off x="902819" y="9310246"/>
            <a:ext cx="1196578" cy="349249"/>
          </a:xfrm>
          <a:prstGeom prst="rect">
            <a:avLst/>
          </a:prstGeom>
        </p:spPr>
        <p:txBody>
          <a:bodyPr lIns="0" tIns="0" rIns="0" bIns="0" rtlCol="0" anchor="t">
            <a:spAutoFit/>
          </a:bodyPr>
          <a:lstStyle/>
          <a:p>
            <a:pPr algn="ctr">
              <a:lnSpc>
                <a:spcPts val="2800"/>
              </a:lnSpc>
            </a:pPr>
            <a:r>
              <a:rPr lang="en-US" sz="2000" spc="196">
                <a:solidFill>
                  <a:srgbClr val="040506">
                    <a:alpha val="56863"/>
                  </a:srgbClr>
                </a:solidFill>
                <a:latin typeface="Montserrat Light"/>
                <a:ea typeface="Montserrat Light"/>
                <a:cs typeface="Montserrat Light"/>
                <a:sym typeface="Montserrat Light"/>
              </a:rPr>
              <a:t>Skiza-AI</a:t>
            </a:r>
          </a:p>
        </p:txBody>
      </p:sp>
      <p:sp>
        <p:nvSpPr>
          <p:cNvPr id="20" name="Freeform 20"/>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10">
              <a:alphaModFix amt="58000"/>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762717" y="4263044"/>
            <a:ext cx="6299346" cy="854075"/>
          </a:xfrm>
          <a:prstGeom prst="rect">
            <a:avLst/>
          </a:prstGeom>
        </p:spPr>
        <p:txBody>
          <a:bodyPr lIns="0" tIns="0" rIns="0" bIns="0" rtlCol="0" anchor="t">
            <a:spAutoFit/>
          </a:bodyPr>
          <a:lstStyle/>
          <a:p>
            <a:pPr marL="0" lvl="0" indent="0" algn="l">
              <a:lnSpc>
                <a:spcPts val="6999"/>
              </a:lnSpc>
              <a:spcBef>
                <a:spcPct val="0"/>
              </a:spcBef>
            </a:pPr>
            <a:r>
              <a:rPr lang="en-US" sz="4999">
                <a:solidFill>
                  <a:srgbClr val="FDFDFD"/>
                </a:solidFill>
                <a:latin typeface="Open Sans Extra Bold"/>
                <a:ea typeface="Open Sans Extra Bold"/>
                <a:cs typeface="Open Sans Extra Bold"/>
                <a:sym typeface="Open Sans Extra Bold"/>
              </a:rPr>
              <a:t>Recommendations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162447" y="2160732"/>
            <a:ext cx="5768345" cy="441325"/>
          </a:xfrm>
          <a:prstGeom prst="rect">
            <a:avLst/>
          </a:prstGeom>
        </p:spPr>
        <p:txBody>
          <a:bodyPr lIns="0" tIns="0" rIns="0" bIns="0" rtlCol="0" anchor="t">
            <a:spAutoFit/>
          </a:bodyPr>
          <a:lstStyle/>
          <a:p>
            <a:pPr algn="l">
              <a:lnSpc>
                <a:spcPts val="3499"/>
              </a:lnSpc>
            </a:pPr>
            <a:r>
              <a:rPr lang="en-US" sz="2499" spc="-49" dirty="0">
                <a:solidFill>
                  <a:srgbClr val="145DA0"/>
                </a:solidFill>
                <a:latin typeface="Poppins"/>
                <a:ea typeface="Poppins"/>
                <a:cs typeface="Poppins"/>
                <a:sym typeface="Poppins"/>
              </a:rPr>
              <a:t>Resource allocation</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688346" y="4028094"/>
            <a:ext cx="5768345" cy="44132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NLP integration</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688346" y="5542016"/>
            <a:ext cx="5768345" cy="87947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Scale-Up (multilingual and volume-wise)</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9" name="TextBox 19"/>
          <p:cNvSpPr txBox="1"/>
          <p:nvPr/>
        </p:nvSpPr>
        <p:spPr>
          <a:xfrm>
            <a:off x="10162447" y="7362381"/>
            <a:ext cx="5768345" cy="879475"/>
          </a:xfrm>
          <a:prstGeom prst="rect">
            <a:avLst/>
          </a:prstGeom>
        </p:spPr>
        <p:txBody>
          <a:bodyPr lIns="0" tIns="0" rIns="0" bIns="0" rtlCol="0" anchor="t">
            <a:spAutoFit/>
          </a:bodyPr>
          <a:lstStyle/>
          <a:p>
            <a:pPr algn="l">
              <a:lnSpc>
                <a:spcPts val="3499"/>
              </a:lnSpc>
            </a:pPr>
            <a:r>
              <a:rPr lang="en-US" sz="2499" spc="-49">
                <a:solidFill>
                  <a:srgbClr val="145DA0"/>
                </a:solidFill>
                <a:latin typeface="Poppins"/>
                <a:ea typeface="Poppins"/>
                <a:cs typeface="Poppins"/>
                <a:sym typeface="Poppins"/>
              </a:rPr>
              <a:t>Continuous monitoring and evaluation </a:t>
            </a:r>
          </a:p>
        </p:txBody>
      </p:sp>
      <p:sp>
        <p:nvSpPr>
          <p:cNvPr id="20" name="TextBox 20"/>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1" name="Group 21"/>
          <p:cNvGrpSpPr/>
          <p:nvPr/>
        </p:nvGrpSpPr>
        <p:grpSpPr>
          <a:xfrm>
            <a:off x="7905455" y="2656032"/>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5313" y="4180490"/>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7944228" y="7402839"/>
            <a:ext cx="373607" cy="3736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9" name="TextBox 29"/>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8309460" y="5760481"/>
            <a:ext cx="373607" cy="37360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3" name="Freeform 33"/>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4">
              <a:alphaModFix amt="58000"/>
            </a:blip>
            <a:stretch>
              <a:fillRect/>
            </a:stretch>
          </a:blipFill>
        </p:spPr>
      </p:sp>
      <p:sp>
        <p:nvSpPr>
          <p:cNvPr id="34" name="TextBox 34"/>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7764592" y="545593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alphaModFix amt="44999"/>
            </a:blip>
            <a:stretch>
              <a:fillRect t="-25622"/>
            </a:stretch>
          </a:blipFill>
        </p:spPr>
      </p:sp>
      <p:sp>
        <p:nvSpPr>
          <p:cNvPr id="3" name="TextBox 3"/>
          <p:cNvSpPr txBox="1"/>
          <p:nvPr/>
        </p:nvSpPr>
        <p:spPr>
          <a:xfrm>
            <a:off x="5037599" y="3817525"/>
            <a:ext cx="9243642" cy="1569179"/>
          </a:xfrm>
          <a:prstGeom prst="rect">
            <a:avLst/>
          </a:prstGeom>
        </p:spPr>
        <p:txBody>
          <a:bodyPr lIns="0" tIns="0" rIns="0" bIns="0" rtlCol="0" anchor="t">
            <a:spAutoFit/>
          </a:bodyPr>
          <a:lstStyle/>
          <a:p>
            <a:pPr marL="0" lvl="0" indent="0" algn="ctr">
              <a:lnSpc>
                <a:spcPts val="12797"/>
              </a:lnSpc>
              <a:spcBef>
                <a:spcPct val="0"/>
              </a:spcBef>
            </a:pPr>
            <a:r>
              <a:rPr lang="en-US" sz="9273">
                <a:solidFill>
                  <a:srgbClr val="4F6A92"/>
                </a:solidFill>
                <a:latin typeface="Archivo Black"/>
                <a:ea typeface="Archivo Black"/>
                <a:cs typeface="Archivo Black"/>
                <a:sym typeface="Archivo Black"/>
              </a:rPr>
              <a:t>QUESTIONS?</a:t>
            </a:r>
          </a:p>
        </p:txBody>
      </p:sp>
      <p:sp>
        <p:nvSpPr>
          <p:cNvPr id="4" name="Freeform 4"/>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3">
              <a:alphaModFix amt="58000"/>
            </a:blip>
            <a:stretch>
              <a:fillRect/>
            </a:stretch>
          </a:blipFill>
        </p:spPr>
      </p:sp>
      <p:sp>
        <p:nvSpPr>
          <p:cNvPr id="5" name="TextBox 5"/>
          <p:cNvSpPr txBox="1"/>
          <p:nvPr/>
        </p:nvSpPr>
        <p:spPr>
          <a:xfrm>
            <a:off x="902819" y="9310246"/>
            <a:ext cx="1196578" cy="349249"/>
          </a:xfrm>
          <a:prstGeom prst="rect">
            <a:avLst/>
          </a:prstGeom>
        </p:spPr>
        <p:txBody>
          <a:bodyPr lIns="0" tIns="0" rIns="0" bIns="0" rtlCol="0" anchor="t">
            <a:spAutoFit/>
          </a:bodyPr>
          <a:lstStyle/>
          <a:p>
            <a:pPr algn="ctr">
              <a:lnSpc>
                <a:spcPts val="2800"/>
              </a:lnSpc>
            </a:pPr>
            <a:r>
              <a:rPr lang="en-US" sz="2000" spc="196">
                <a:solidFill>
                  <a:srgbClr val="040506">
                    <a:alpha val="56863"/>
                  </a:srgbClr>
                </a:solidFill>
                <a:latin typeface="Montserrat Light"/>
                <a:ea typeface="Montserrat Light"/>
                <a:cs typeface="Montserrat Light"/>
                <a:sym typeface="Montserrat Light"/>
              </a:rPr>
              <a:t>Skiza-AI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4542636"/>
            <a:chOff x="0" y="0"/>
            <a:chExt cx="368852" cy="1196414"/>
          </a:xfrm>
        </p:grpSpPr>
        <p:sp>
          <p:nvSpPr>
            <p:cNvPr id="4" name="Freeform 4"/>
            <p:cNvSpPr/>
            <p:nvPr/>
          </p:nvSpPr>
          <p:spPr>
            <a:xfrm>
              <a:off x="0" y="0"/>
              <a:ext cx="368852" cy="1196414"/>
            </a:xfrm>
            <a:custGeom>
              <a:avLst/>
              <a:gdLst/>
              <a:ahLst/>
              <a:cxnLst/>
              <a:rect l="l" t="t" r="r" b="b"/>
              <a:pathLst>
                <a:path w="368852" h="1196414">
                  <a:moveTo>
                    <a:pt x="0" y="0"/>
                  </a:moveTo>
                  <a:lnTo>
                    <a:pt x="368852" y="0"/>
                  </a:lnTo>
                  <a:lnTo>
                    <a:pt x="368852" y="1196414"/>
                  </a:lnTo>
                  <a:lnTo>
                    <a:pt x="0" y="1196414"/>
                  </a:lnTo>
                  <a:close/>
                </a:path>
              </a:pathLst>
            </a:custGeom>
            <a:solidFill>
              <a:srgbClr val="CCCCCC"/>
            </a:solidFill>
          </p:spPr>
        </p:sp>
        <p:sp>
          <p:nvSpPr>
            <p:cNvPr id="5" name="TextBox 5"/>
            <p:cNvSpPr txBox="1"/>
            <p:nvPr/>
          </p:nvSpPr>
          <p:spPr>
            <a:xfrm>
              <a:off x="0" y="-19050"/>
              <a:ext cx="368852" cy="121546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879192" y="2946256"/>
            <a:ext cx="4394447" cy="4114800"/>
          </a:xfrm>
          <a:custGeom>
            <a:avLst/>
            <a:gdLst/>
            <a:ahLst/>
            <a:cxnLst/>
            <a:rect l="l" t="t" r="r" b="b"/>
            <a:pathLst>
              <a:path w="4394447" h="4114800">
                <a:moveTo>
                  <a:pt x="0" y="0"/>
                </a:moveTo>
                <a:lnTo>
                  <a:pt x="4394447" y="0"/>
                </a:lnTo>
                <a:lnTo>
                  <a:pt x="43944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4F6A92"/>
                </a:solidFill>
                <a:latin typeface="Oswald Bold"/>
                <a:ea typeface="Oswald Bold"/>
                <a:cs typeface="Oswald Bold"/>
                <a:sym typeface="Oswald Bold"/>
              </a:rPr>
              <a:t>TEAM</a:t>
            </a:r>
          </a:p>
        </p:txBody>
      </p:sp>
      <p:sp>
        <p:nvSpPr>
          <p:cNvPr id="9" name="TextBox 9"/>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01</a:t>
            </a:r>
          </a:p>
        </p:txBody>
      </p:sp>
      <p:sp>
        <p:nvSpPr>
          <p:cNvPr id="10" name="TextBox 10"/>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02</a:t>
            </a:r>
          </a:p>
        </p:txBody>
      </p:sp>
      <p:sp>
        <p:nvSpPr>
          <p:cNvPr id="11" name="TextBox 11"/>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03</a:t>
            </a:r>
          </a:p>
        </p:txBody>
      </p:sp>
      <p:sp>
        <p:nvSpPr>
          <p:cNvPr id="12" name="TextBox 12"/>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04</a:t>
            </a:r>
          </a:p>
        </p:txBody>
      </p:sp>
      <p:sp>
        <p:nvSpPr>
          <p:cNvPr id="13" name="TextBox 13"/>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a:ea typeface="Oswald Bold"/>
                <a:cs typeface="Oswald Bold"/>
                <a:sym typeface="Oswald Bold"/>
              </a:rPr>
              <a:t>05</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IAN KORIR</a:t>
            </a:r>
          </a:p>
        </p:txBody>
      </p:sp>
      <p:sp>
        <p:nvSpPr>
          <p:cNvPr id="15" name="TextBox 15"/>
          <p:cNvSpPr txBox="1"/>
          <p:nvPr/>
        </p:nvSpPr>
        <p:spPr>
          <a:xfrm>
            <a:off x="6607430" y="412735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HELLEN SAMUEL</a:t>
            </a:r>
          </a:p>
        </p:txBody>
      </p:sp>
      <p:sp>
        <p:nvSpPr>
          <p:cNvPr id="16" name="TextBox 16"/>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GREGORY MIKURO</a:t>
            </a:r>
          </a:p>
        </p:txBody>
      </p:sp>
      <p:sp>
        <p:nvSpPr>
          <p:cNvPr id="17" name="TextBox 17"/>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DOREEN WANJIRU</a:t>
            </a:r>
          </a:p>
        </p:txBody>
      </p:sp>
      <p:sp>
        <p:nvSpPr>
          <p:cNvPr id="18" name="TextBox 18"/>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ESTHER FRANCIS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9050" y="46239"/>
            <a:ext cx="18288000" cy="4676295"/>
          </a:xfrm>
          <a:custGeom>
            <a:avLst/>
            <a:gdLst/>
            <a:ahLst/>
            <a:cxnLst/>
            <a:rect l="l" t="t" r="r" b="b"/>
            <a:pathLst>
              <a:path w="18288000" h="4676295">
                <a:moveTo>
                  <a:pt x="0" y="0"/>
                </a:moveTo>
                <a:lnTo>
                  <a:pt x="18288000" y="0"/>
                </a:lnTo>
                <a:lnTo>
                  <a:pt x="18288000" y="4676295"/>
                </a:lnTo>
                <a:lnTo>
                  <a:pt x="0" y="4676295"/>
                </a:lnTo>
                <a:lnTo>
                  <a:pt x="0" y="0"/>
                </a:lnTo>
                <a:close/>
              </a:path>
            </a:pathLst>
          </a:custGeom>
          <a:blipFill>
            <a:blip r:embed="rId3"/>
            <a:stretch>
              <a:fillRect l="-2121" t="-73875" b="-73875"/>
            </a:stretch>
          </a:blipFill>
        </p:spPr>
      </p:sp>
      <p:sp>
        <p:nvSpPr>
          <p:cNvPr id="7" name="TextBox 7"/>
          <p:cNvSpPr txBox="1"/>
          <p:nvPr/>
        </p:nvSpPr>
        <p:spPr>
          <a:xfrm>
            <a:off x="3483364" y="1445965"/>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OVERVIEW</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4F6A92"/>
                </a:solidFill>
                <a:latin typeface="Montserrat Classic Bold"/>
                <a:ea typeface="Montserrat Classic Bold"/>
                <a:cs typeface="Montserrat Classic Bold"/>
                <a:sym typeface="Montserrat Classic Bold"/>
              </a:rPr>
              <a:t>01</a:t>
            </a:r>
          </a:p>
        </p:txBody>
      </p:sp>
      <p:sp>
        <p:nvSpPr>
          <p:cNvPr id="9" name="TextBox 9"/>
          <p:cNvSpPr txBox="1"/>
          <p:nvPr/>
        </p:nvSpPr>
        <p:spPr>
          <a:xfrm>
            <a:off x="2816452" y="5914179"/>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Background</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02</a:t>
            </a:r>
          </a:p>
        </p:txBody>
      </p:sp>
      <p:sp>
        <p:nvSpPr>
          <p:cNvPr id="11" name="TextBox 11"/>
          <p:cNvSpPr txBox="1"/>
          <p:nvPr/>
        </p:nvSpPr>
        <p:spPr>
          <a:xfrm>
            <a:off x="6092698" y="5958011"/>
            <a:ext cx="274342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Problem Statement</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03</a:t>
            </a:r>
          </a:p>
        </p:txBody>
      </p:sp>
      <p:sp>
        <p:nvSpPr>
          <p:cNvPr id="13" name="TextBox 13"/>
          <p:cNvSpPr txBox="1"/>
          <p:nvPr/>
        </p:nvSpPr>
        <p:spPr>
          <a:xfrm>
            <a:off x="9368943" y="5914179"/>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Objectives</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04</a:t>
            </a:r>
          </a:p>
        </p:txBody>
      </p:sp>
      <p:sp>
        <p:nvSpPr>
          <p:cNvPr id="15" name="TextBox 15"/>
          <p:cNvSpPr txBox="1"/>
          <p:nvPr/>
        </p:nvSpPr>
        <p:spPr>
          <a:xfrm>
            <a:off x="12642776" y="5958011"/>
            <a:ext cx="290597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Data Understanding</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05</a:t>
            </a:r>
          </a:p>
        </p:txBody>
      </p:sp>
      <p:sp>
        <p:nvSpPr>
          <p:cNvPr id="17" name="TextBox 17"/>
          <p:cNvSpPr txBox="1"/>
          <p:nvPr/>
        </p:nvSpPr>
        <p:spPr>
          <a:xfrm>
            <a:off x="2639631" y="8019240"/>
            <a:ext cx="2929192"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Data Preparation</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06</a:t>
            </a:r>
          </a:p>
        </p:txBody>
      </p:sp>
      <p:sp>
        <p:nvSpPr>
          <p:cNvPr id="19" name="TextBox 19"/>
          <p:cNvSpPr txBox="1"/>
          <p:nvPr/>
        </p:nvSpPr>
        <p:spPr>
          <a:xfrm>
            <a:off x="6101648" y="8063072"/>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Modeling</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07</a:t>
            </a:r>
          </a:p>
        </p:txBody>
      </p:sp>
      <p:sp>
        <p:nvSpPr>
          <p:cNvPr id="21" name="TextBox 21"/>
          <p:cNvSpPr txBox="1"/>
          <p:nvPr/>
        </p:nvSpPr>
        <p:spPr>
          <a:xfrm>
            <a:off x="9377894" y="8019240"/>
            <a:ext cx="2743420" cy="86622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Evaluation &amp; Deployment</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4F6A92"/>
                </a:solidFill>
                <a:latin typeface="Montserrat Classic Bold"/>
                <a:ea typeface="Montserrat Classic Bold"/>
                <a:cs typeface="Montserrat Classic Bold"/>
                <a:sym typeface="Montserrat Classic Bold"/>
              </a:rPr>
              <a:t>08</a:t>
            </a:r>
          </a:p>
        </p:txBody>
      </p:sp>
      <p:sp>
        <p:nvSpPr>
          <p:cNvPr id="23" name="TextBox 23"/>
          <p:cNvSpPr txBox="1"/>
          <p:nvPr/>
        </p:nvSpPr>
        <p:spPr>
          <a:xfrm>
            <a:off x="12651726" y="8063072"/>
            <a:ext cx="2743420" cy="428073"/>
          </a:xfrm>
          <a:prstGeom prst="rect">
            <a:avLst/>
          </a:prstGeom>
        </p:spPr>
        <p:txBody>
          <a:bodyPr lIns="0" tIns="0" rIns="0" bIns="0" rtlCol="0" anchor="t">
            <a:spAutoFit/>
          </a:bodyPr>
          <a:lstStyle/>
          <a:p>
            <a:pPr algn="ctr">
              <a:lnSpc>
                <a:spcPts val="3483"/>
              </a:lnSpc>
            </a:pPr>
            <a:r>
              <a:rPr lang="en-US" sz="2524" spc="247">
                <a:solidFill>
                  <a:srgbClr val="4F6A92"/>
                </a:solidFill>
                <a:latin typeface="Montserrat Light"/>
                <a:ea typeface="Montserrat Light"/>
                <a:cs typeface="Montserrat Light"/>
                <a:sym typeface="Montserrat Light"/>
              </a:rPr>
              <a:t>Conclusions</a:t>
            </a:r>
          </a:p>
        </p:txBody>
      </p:sp>
      <p:sp>
        <p:nvSpPr>
          <p:cNvPr id="24" name="Freeform 24"/>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4">
              <a:alphaModFix amt="58000"/>
            </a:blip>
            <a:stretch>
              <a:fillRect/>
            </a:stretch>
          </a:blipFill>
        </p:spPr>
      </p:sp>
      <p:sp>
        <p:nvSpPr>
          <p:cNvPr id="25" name="TextBox 25"/>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7232228" y="4447218"/>
            <a:ext cx="14497114" cy="1591351"/>
          </a:xfrm>
          <a:custGeom>
            <a:avLst/>
            <a:gdLst/>
            <a:ahLst/>
            <a:cxnLst/>
            <a:rect l="l" t="t" r="r" b="b"/>
            <a:pathLst>
              <a:path w="14497114" h="1591351">
                <a:moveTo>
                  <a:pt x="0" y="0"/>
                </a:moveTo>
                <a:lnTo>
                  <a:pt x="14497114" y="0"/>
                </a:lnTo>
                <a:lnTo>
                  <a:pt x="14497114" y="1591351"/>
                </a:lnTo>
                <a:lnTo>
                  <a:pt x="0" y="1591351"/>
                </a:lnTo>
                <a:lnTo>
                  <a:pt x="0" y="0"/>
                </a:lnTo>
                <a:close/>
              </a:path>
            </a:pathLst>
          </a:custGeom>
          <a:blipFill>
            <a:blip r:embed="rId3"/>
            <a:stretch>
              <a:fillRect l="-10616" t="-95663" b="-3358"/>
            </a:stretch>
          </a:blipFill>
        </p:spPr>
      </p:sp>
      <p:grpSp>
        <p:nvGrpSpPr>
          <p:cNvPr id="4" name="Group 4"/>
          <p:cNvGrpSpPr>
            <a:grpSpLocks noChangeAspect="1"/>
          </p:cNvGrpSpPr>
          <p:nvPr/>
        </p:nvGrpSpPr>
        <p:grpSpPr>
          <a:xfrm>
            <a:off x="10478871" y="803081"/>
            <a:ext cx="10500563" cy="11813133"/>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8254" r="-38254"/>
              </a:stretch>
            </a:blipFill>
          </p:spPr>
        </p:sp>
      </p:grpSp>
      <p:grpSp>
        <p:nvGrpSpPr>
          <p:cNvPr id="7" name="Group 7"/>
          <p:cNvGrpSpPr/>
          <p:nvPr/>
        </p:nvGrpSpPr>
        <p:grpSpPr>
          <a:xfrm>
            <a:off x="-3950263" y="803081"/>
            <a:ext cx="16212565" cy="2258023"/>
            <a:chOff x="0" y="0"/>
            <a:chExt cx="1571450" cy="218865"/>
          </a:xfrm>
        </p:grpSpPr>
        <p:sp>
          <p:nvSpPr>
            <p:cNvPr id="8" name="Freeform 8"/>
            <p:cNvSpPr/>
            <p:nvPr/>
          </p:nvSpPr>
          <p:spPr>
            <a:xfrm>
              <a:off x="0" y="0"/>
              <a:ext cx="1571450" cy="218865"/>
            </a:xfrm>
            <a:custGeom>
              <a:avLst/>
              <a:gdLst/>
              <a:ahLst/>
              <a:cxnLst/>
              <a:rect l="l" t="t" r="r" b="b"/>
              <a:pathLst>
                <a:path w="1571450" h="218865">
                  <a:moveTo>
                    <a:pt x="1368250" y="0"/>
                  </a:moveTo>
                  <a:lnTo>
                    <a:pt x="0" y="0"/>
                  </a:lnTo>
                  <a:lnTo>
                    <a:pt x="203200" y="218865"/>
                  </a:lnTo>
                  <a:lnTo>
                    <a:pt x="1571450" y="218865"/>
                  </a:lnTo>
                  <a:lnTo>
                    <a:pt x="1368250" y="0"/>
                  </a:lnTo>
                  <a:close/>
                </a:path>
              </a:pathLst>
            </a:custGeom>
            <a:solidFill>
              <a:srgbClr val="4F6A92"/>
            </a:solidFill>
            <a:ln cap="sq">
              <a:noFill/>
              <a:prstDash val="solid"/>
              <a:miter/>
            </a:ln>
          </p:spPr>
        </p:sp>
        <p:sp>
          <p:nvSpPr>
            <p:cNvPr id="9" name="TextBox 9"/>
            <p:cNvSpPr txBox="1"/>
            <p:nvPr/>
          </p:nvSpPr>
          <p:spPr>
            <a:xfrm>
              <a:off x="101600" y="-19050"/>
              <a:ext cx="1368250"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148683" y="3444137"/>
            <a:ext cx="11364135" cy="5244465"/>
          </a:xfrm>
          <a:prstGeom prst="rect">
            <a:avLst/>
          </a:prstGeom>
        </p:spPr>
        <p:txBody>
          <a:bodyPr lIns="0" tIns="0" rIns="0" bIns="0" rtlCol="0" anchor="t">
            <a:spAutoFit/>
          </a:bodyPr>
          <a:lstStyle/>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Approximately 70% of customer interactions are handled via phone.</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Nearly 60% of customers feel that their emotions are often misunderstood.</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Global call center market is projected to reach $496 billion by 2027, with Africa experiencing significant growth.</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Despite this, up to 85% of call centers still rely on manual processes for emotion detection that is prone to errors</a:t>
            </a:r>
          </a:p>
          <a:p>
            <a:pPr marL="507364" lvl="1" indent="-253682" algn="just">
              <a:lnSpc>
                <a:spcPts val="3524"/>
              </a:lnSpc>
              <a:buFont typeface="Arial"/>
              <a:buChar char="•"/>
            </a:pPr>
            <a:r>
              <a:rPr lang="en-US" sz="2349" spc="230" dirty="0">
                <a:solidFill>
                  <a:srgbClr val="231F20"/>
                </a:solidFill>
                <a:latin typeface="Montserrat Light"/>
                <a:ea typeface="Montserrat Light"/>
                <a:cs typeface="Montserrat Light"/>
                <a:sym typeface="Montserrat Light"/>
              </a:rPr>
              <a:t>Speech Emotion Recognition (SER) is a technology that analyzes vocal tone and patterns to detect and interpret emotions in real-time.</a:t>
            </a:r>
          </a:p>
          <a:p>
            <a:pPr algn="just">
              <a:lnSpc>
                <a:spcPts val="3524"/>
              </a:lnSpc>
            </a:pPr>
            <a:endParaRPr lang="en-US" sz="2349" spc="230" dirty="0">
              <a:solidFill>
                <a:srgbClr val="231F20"/>
              </a:solidFill>
              <a:latin typeface="Montserrat Light"/>
              <a:ea typeface="Montserrat Light"/>
              <a:cs typeface="Montserrat Light"/>
              <a:sym typeface="Montserrat Light"/>
            </a:endParaRPr>
          </a:p>
        </p:txBody>
      </p:sp>
      <p:sp>
        <p:nvSpPr>
          <p:cNvPr id="11" name="Freeform 11"/>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5">
              <a:alphaModFix amt="58000"/>
            </a:blip>
            <a:stretch>
              <a:fillRect/>
            </a:stretch>
          </a:blipFill>
        </p:spPr>
      </p:sp>
      <p:sp>
        <p:nvSpPr>
          <p:cNvPr id="12" name="TextBox 12"/>
          <p:cNvSpPr txBox="1"/>
          <p:nvPr/>
        </p:nvSpPr>
        <p:spPr>
          <a:xfrm>
            <a:off x="1148683" y="1280344"/>
            <a:ext cx="7416941" cy="1210913"/>
          </a:xfrm>
          <a:prstGeom prst="rect">
            <a:avLst/>
          </a:prstGeom>
        </p:spPr>
        <p:txBody>
          <a:bodyPr lIns="0" tIns="0" rIns="0" bIns="0" rtlCol="0" anchor="t">
            <a:spAutoFit/>
          </a:bodyPr>
          <a:lstStyle/>
          <a:p>
            <a:pPr marL="0" lvl="0" indent="0" algn="ctr">
              <a:lnSpc>
                <a:spcPts val="9700"/>
              </a:lnSpc>
              <a:spcBef>
                <a:spcPct val="0"/>
              </a:spcBef>
            </a:pPr>
            <a:r>
              <a:rPr lang="en-US" sz="7029" spc="56">
                <a:solidFill>
                  <a:srgbClr val="FFFFFF"/>
                </a:solidFill>
                <a:latin typeface="Archivo Black"/>
                <a:ea typeface="Archivo Black"/>
                <a:cs typeface="Archivo Black"/>
                <a:sym typeface="Archivo Black"/>
              </a:rPr>
              <a:t>BACKGROUND</a:t>
            </a:r>
          </a:p>
        </p:txBody>
      </p:sp>
      <p:sp>
        <p:nvSpPr>
          <p:cNvPr id="13" name="TextBox 13"/>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479707" y="803081"/>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r="-24516" b="-10680"/>
              </a:stretch>
            </a:blipFill>
          </p:spPr>
        </p:sp>
      </p:grpSp>
      <p:grpSp>
        <p:nvGrpSpPr>
          <p:cNvPr id="7" name="Group 7"/>
          <p:cNvGrpSpPr/>
          <p:nvPr/>
        </p:nvGrpSpPr>
        <p:grpSpPr>
          <a:xfrm>
            <a:off x="-2044796" y="803081"/>
            <a:ext cx="13608847" cy="2297272"/>
            <a:chOff x="0" y="0"/>
            <a:chExt cx="1319077" cy="222670"/>
          </a:xfrm>
        </p:grpSpPr>
        <p:sp>
          <p:nvSpPr>
            <p:cNvPr id="8" name="Freeform 8"/>
            <p:cNvSpPr/>
            <p:nvPr/>
          </p:nvSpPr>
          <p:spPr>
            <a:xfrm>
              <a:off x="0" y="0"/>
              <a:ext cx="1319077" cy="222670"/>
            </a:xfrm>
            <a:custGeom>
              <a:avLst/>
              <a:gdLst/>
              <a:ahLst/>
              <a:cxnLst/>
              <a:rect l="l" t="t" r="r" b="b"/>
              <a:pathLst>
                <a:path w="1319077" h="222670">
                  <a:moveTo>
                    <a:pt x="1115877" y="0"/>
                  </a:moveTo>
                  <a:lnTo>
                    <a:pt x="0" y="0"/>
                  </a:lnTo>
                  <a:lnTo>
                    <a:pt x="203200" y="222670"/>
                  </a:lnTo>
                  <a:lnTo>
                    <a:pt x="1319077" y="222670"/>
                  </a:lnTo>
                  <a:lnTo>
                    <a:pt x="1115877" y="0"/>
                  </a:lnTo>
                  <a:close/>
                </a:path>
              </a:pathLst>
            </a:custGeom>
            <a:solidFill>
              <a:srgbClr val="4F6A92"/>
            </a:solidFill>
            <a:ln cap="sq">
              <a:noFill/>
              <a:prstDash val="solid"/>
              <a:miter/>
            </a:ln>
          </p:spPr>
        </p:sp>
        <p:sp>
          <p:nvSpPr>
            <p:cNvPr id="9" name="TextBox 9"/>
            <p:cNvSpPr txBox="1"/>
            <p:nvPr/>
          </p:nvSpPr>
          <p:spPr>
            <a:xfrm>
              <a:off x="101600" y="-19050"/>
              <a:ext cx="1115877" cy="24172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1005808" y="3517295"/>
            <a:ext cx="10221734" cy="4602643"/>
          </a:xfrm>
          <a:prstGeom prst="rect">
            <a:avLst/>
          </a:prstGeom>
        </p:spPr>
        <p:txBody>
          <a:bodyPr lIns="0" tIns="0" rIns="0" bIns="0" rtlCol="0" anchor="t">
            <a:spAutoFit/>
          </a:bodyPr>
          <a:lstStyle/>
          <a:p>
            <a:pPr algn="ctr">
              <a:lnSpc>
                <a:spcPts val="3325"/>
              </a:lnSpc>
            </a:pPr>
            <a:r>
              <a:rPr lang="en-US" sz="2409" spc="236">
                <a:solidFill>
                  <a:srgbClr val="231F20"/>
                </a:solidFill>
                <a:latin typeface="Montserrat Light"/>
                <a:ea typeface="Montserrat Light"/>
                <a:cs typeface="Montserrat Light"/>
                <a:sym typeface="Montserrat Light"/>
              </a:rPr>
              <a:t>The absence of a robust, Swahili-specific Speech Emotion Recognition (SER) model hinders the ability of customer service call centers in Kenya to accurately detect and respond to customer emotions. This limitation can lead to suboptimal customer interactions and reduced satisfaction levels. Therefore, this project aims to develop an emotion recognition model tailored to the linguistic and cultural nuances of Kenyan Swahili, enabling more effective and empathetic customer service interactions in call centers.</a:t>
            </a:r>
          </a:p>
          <a:p>
            <a:pPr marL="0" lvl="0" indent="0" algn="ctr">
              <a:lnSpc>
                <a:spcPts val="3325"/>
              </a:lnSpc>
              <a:spcBef>
                <a:spcPct val="0"/>
              </a:spcBef>
            </a:pPr>
            <a:endParaRPr lang="en-US" sz="2409" spc="236">
              <a:solidFill>
                <a:srgbClr val="231F20"/>
              </a:solidFill>
              <a:latin typeface="Montserrat Light"/>
              <a:ea typeface="Montserrat Light"/>
              <a:cs typeface="Montserrat Light"/>
              <a:sym typeface="Montserrat Light"/>
            </a:endParaRPr>
          </a:p>
        </p:txBody>
      </p:sp>
      <p:sp>
        <p:nvSpPr>
          <p:cNvPr id="11" name="TextBox 11"/>
          <p:cNvSpPr txBox="1"/>
          <p:nvPr/>
        </p:nvSpPr>
        <p:spPr>
          <a:xfrm>
            <a:off x="371592" y="1446651"/>
            <a:ext cx="10384932" cy="957166"/>
          </a:xfrm>
          <a:prstGeom prst="rect">
            <a:avLst/>
          </a:prstGeom>
        </p:spPr>
        <p:txBody>
          <a:bodyPr lIns="0" tIns="0" rIns="0" bIns="0" rtlCol="0" anchor="t">
            <a:spAutoFit/>
          </a:bodyPr>
          <a:lstStyle/>
          <a:p>
            <a:pPr marL="0" lvl="0" indent="0" algn="ctr">
              <a:lnSpc>
                <a:spcPts val="7768"/>
              </a:lnSpc>
              <a:spcBef>
                <a:spcPct val="0"/>
              </a:spcBef>
            </a:pPr>
            <a:r>
              <a:rPr lang="en-US" sz="5629" spc="45">
                <a:solidFill>
                  <a:srgbClr val="FFFFFF"/>
                </a:solidFill>
                <a:latin typeface="Archivo Black"/>
                <a:ea typeface="Archivo Black"/>
                <a:cs typeface="Archivo Black"/>
                <a:sym typeface="Archivo Black"/>
              </a:rPr>
              <a:t>PROBLEM STATEMENT</a:t>
            </a:r>
          </a:p>
        </p:txBody>
      </p:sp>
      <p:sp>
        <p:nvSpPr>
          <p:cNvPr id="12" name="Freeform 12"/>
          <p:cNvSpPr/>
          <p:nvPr/>
        </p:nvSpPr>
        <p:spPr>
          <a:xfrm>
            <a:off x="1028700" y="8413055"/>
            <a:ext cx="944817" cy="944817"/>
          </a:xfrm>
          <a:custGeom>
            <a:avLst/>
            <a:gdLst/>
            <a:ahLst/>
            <a:cxnLst/>
            <a:rect l="l" t="t" r="r" b="b"/>
            <a:pathLst>
              <a:path w="944817" h="944817">
                <a:moveTo>
                  <a:pt x="0" y="0"/>
                </a:moveTo>
                <a:lnTo>
                  <a:pt x="944817" y="0"/>
                </a:lnTo>
                <a:lnTo>
                  <a:pt x="944817" y="944816"/>
                </a:lnTo>
                <a:lnTo>
                  <a:pt x="0" y="944816"/>
                </a:lnTo>
                <a:lnTo>
                  <a:pt x="0" y="0"/>
                </a:lnTo>
                <a:close/>
              </a:path>
            </a:pathLst>
          </a:custGeom>
          <a:blipFill>
            <a:blip r:embed="rId5">
              <a:alphaModFix amt="58000"/>
            </a:blip>
            <a:stretch>
              <a:fillRect/>
            </a:stretch>
          </a:blipFill>
        </p:spPr>
      </p:sp>
      <p:sp>
        <p:nvSpPr>
          <p:cNvPr id="13" name="TextBox 13"/>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920951" y="18809"/>
            <a:ext cx="19354610" cy="2743798"/>
            <a:chOff x="0" y="0"/>
            <a:chExt cx="1876002" cy="265951"/>
          </a:xfrm>
        </p:grpSpPr>
        <p:sp>
          <p:nvSpPr>
            <p:cNvPr id="4" name="Freeform 4"/>
            <p:cNvSpPr/>
            <p:nvPr/>
          </p:nvSpPr>
          <p:spPr>
            <a:xfrm>
              <a:off x="0" y="0"/>
              <a:ext cx="1876002" cy="265951"/>
            </a:xfrm>
            <a:custGeom>
              <a:avLst/>
              <a:gdLst/>
              <a:ahLst/>
              <a:cxnLst/>
              <a:rect l="l" t="t" r="r" b="b"/>
              <a:pathLst>
                <a:path w="1876002" h="265951">
                  <a:moveTo>
                    <a:pt x="1672802" y="0"/>
                  </a:moveTo>
                  <a:lnTo>
                    <a:pt x="0" y="0"/>
                  </a:lnTo>
                  <a:lnTo>
                    <a:pt x="203200" y="265951"/>
                  </a:lnTo>
                  <a:lnTo>
                    <a:pt x="1876002" y="265951"/>
                  </a:lnTo>
                  <a:lnTo>
                    <a:pt x="1672802" y="0"/>
                  </a:lnTo>
                  <a:close/>
                </a:path>
              </a:pathLst>
            </a:custGeom>
            <a:solidFill>
              <a:srgbClr val="4F6A92"/>
            </a:solidFill>
            <a:ln cap="sq">
              <a:noFill/>
              <a:prstDash val="solid"/>
              <a:miter/>
            </a:ln>
          </p:spPr>
        </p:sp>
        <p:sp>
          <p:nvSpPr>
            <p:cNvPr id="5" name="TextBox 5"/>
            <p:cNvSpPr txBox="1"/>
            <p:nvPr/>
          </p:nvSpPr>
          <p:spPr>
            <a:xfrm>
              <a:off x="101600" y="-19050"/>
              <a:ext cx="1672802" cy="28500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405623" y="3630384"/>
            <a:ext cx="736150" cy="673708"/>
            <a:chOff x="0" y="-9834"/>
            <a:chExt cx="193883" cy="177437"/>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4F6A92"/>
            </a:solidFill>
          </p:spPr>
        </p:sp>
        <p:sp>
          <p:nvSpPr>
            <p:cNvPr id="8" name="TextBox 8"/>
            <p:cNvSpPr txBox="1"/>
            <p:nvPr/>
          </p:nvSpPr>
          <p:spPr>
            <a:xfrm>
              <a:off x="0" y="-9834"/>
              <a:ext cx="193883" cy="177437"/>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3F5E"/>
            </a:soli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4" name="Freeform 24"/>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6"/>
          <p:cNvGrpSpPr/>
          <p:nvPr/>
        </p:nvGrpSpPr>
        <p:grpSpPr>
          <a:xfrm>
            <a:off x="1426405" y="5738555"/>
            <a:ext cx="736150" cy="673710"/>
            <a:chOff x="0" y="-2868"/>
            <a:chExt cx="193883" cy="177438"/>
          </a:xfrm>
        </p:grpSpPr>
        <p:sp>
          <p:nvSpPr>
            <p:cNvPr id="27" name="Freeform 27"/>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213F5E"/>
            </a:solidFill>
          </p:spPr>
        </p:sp>
        <p:sp>
          <p:nvSpPr>
            <p:cNvPr id="28" name="TextBox 28"/>
            <p:cNvSpPr txBox="1"/>
            <p:nvPr/>
          </p:nvSpPr>
          <p:spPr>
            <a:xfrm>
              <a:off x="0" y="-2868"/>
              <a:ext cx="188410" cy="17743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02</a:t>
              </a:r>
            </a:p>
          </p:txBody>
        </p:sp>
      </p:grpSp>
      <p:grpSp>
        <p:nvGrpSpPr>
          <p:cNvPr id="29" name="Group 29"/>
          <p:cNvGrpSpPr/>
          <p:nvPr/>
        </p:nvGrpSpPr>
        <p:grpSpPr>
          <a:xfrm>
            <a:off x="1426405" y="7758278"/>
            <a:ext cx="736150" cy="662821"/>
            <a:chOff x="0" y="0"/>
            <a:chExt cx="193883" cy="174570"/>
          </a:xfrm>
        </p:grpSpPr>
        <p:sp>
          <p:nvSpPr>
            <p:cNvPr id="30" name="Freeform 30"/>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4F6A92"/>
            </a:solidFill>
          </p:spPr>
        </p:sp>
        <p:sp>
          <p:nvSpPr>
            <p:cNvPr id="31" name="TextBox 31"/>
            <p:cNvSpPr txBox="1"/>
            <p:nvPr/>
          </p:nvSpPr>
          <p:spPr>
            <a:xfrm>
              <a:off x="0" y="26163"/>
              <a:ext cx="193883" cy="148407"/>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ea typeface="Montserrat Classic Bold"/>
                  <a:cs typeface="Montserrat Classic Bold"/>
                  <a:sym typeface="Montserrat Classic Bold"/>
                </a:rPr>
                <a:t>03</a:t>
              </a:r>
            </a:p>
          </p:txBody>
        </p:sp>
      </p:grpSp>
      <p:sp>
        <p:nvSpPr>
          <p:cNvPr id="32" name="Freeform 32"/>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TextBox 33"/>
          <p:cNvSpPr txBox="1"/>
          <p:nvPr/>
        </p:nvSpPr>
        <p:spPr>
          <a:xfrm>
            <a:off x="2689046" y="3100191"/>
            <a:ext cx="7139766" cy="1572530"/>
          </a:xfrm>
          <a:prstGeom prst="rect">
            <a:avLst/>
          </a:prstGeom>
        </p:spPr>
        <p:txBody>
          <a:bodyPr lIns="0" tIns="0" rIns="0" bIns="0" rtlCol="0" anchor="t">
            <a:spAutoFit/>
          </a:bodyPr>
          <a:lstStyle/>
          <a:p>
            <a:pPr marL="0" lvl="0" indent="0" algn="just">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Extract acoustic features</a:t>
            </a:r>
            <a:r>
              <a:rPr lang="en-US" sz="2210" spc="216" dirty="0">
                <a:solidFill>
                  <a:srgbClr val="231F20"/>
                </a:solidFill>
                <a:latin typeface="Montserrat Light"/>
                <a:ea typeface="Montserrat Light"/>
                <a:cs typeface="Montserrat Light"/>
                <a:sym typeface="Montserrat Light"/>
              </a:rPr>
              <a:t> from </a:t>
            </a:r>
            <a:r>
              <a:rPr lang="en-US" sz="2210" spc="216" dirty="0">
                <a:solidFill>
                  <a:srgbClr val="231F20"/>
                </a:solidFill>
                <a:latin typeface="Montserrat Light Bold"/>
                <a:ea typeface="Montserrat Light Bold"/>
                <a:cs typeface="Montserrat Light Bold"/>
                <a:sym typeface="Montserrat Light Bold"/>
              </a:rPr>
              <a:t>Kenyan Swahili speech samples</a:t>
            </a:r>
            <a:r>
              <a:rPr lang="en-US" sz="2210" spc="216" dirty="0">
                <a:solidFill>
                  <a:srgbClr val="231F20"/>
                </a:solidFill>
                <a:latin typeface="Montserrat Light"/>
                <a:ea typeface="Montserrat Light"/>
                <a:cs typeface="Montserrat Light"/>
                <a:sym typeface="Montserrat Light"/>
              </a:rPr>
              <a:t>, exploring the </a:t>
            </a:r>
            <a:r>
              <a:rPr lang="en-US" sz="2210" spc="216" dirty="0">
                <a:solidFill>
                  <a:srgbClr val="231F20"/>
                </a:solidFill>
                <a:latin typeface="Montserrat Light Bold"/>
                <a:ea typeface="Montserrat Light Bold"/>
                <a:cs typeface="Montserrat Light Bold"/>
                <a:sym typeface="Montserrat Light Bold"/>
              </a:rPr>
              <a:t>relationship </a:t>
            </a:r>
            <a:r>
              <a:rPr lang="en-US" sz="2210" spc="216" dirty="0">
                <a:solidFill>
                  <a:srgbClr val="231F20"/>
                </a:solidFill>
                <a:latin typeface="Montserrat Light"/>
                <a:ea typeface="Montserrat Light"/>
                <a:cs typeface="Montserrat Light"/>
                <a:sym typeface="Montserrat Light"/>
              </a:rPr>
              <a:t>between these </a:t>
            </a:r>
            <a:r>
              <a:rPr lang="en-US" sz="2210" spc="216" dirty="0">
                <a:solidFill>
                  <a:srgbClr val="231F20"/>
                </a:solidFill>
                <a:latin typeface="Montserrat Light Bold"/>
                <a:ea typeface="Montserrat Light Bold"/>
                <a:cs typeface="Montserrat Light Bold"/>
                <a:sym typeface="Montserrat Light Bold"/>
              </a:rPr>
              <a:t>features and emotional expression</a:t>
            </a:r>
            <a:r>
              <a:rPr lang="en-US" sz="2210" spc="216" dirty="0">
                <a:solidFill>
                  <a:srgbClr val="231F20"/>
                </a:solidFill>
                <a:latin typeface="Montserrat Light"/>
                <a:ea typeface="Montserrat Light"/>
                <a:cs typeface="Montserrat Light"/>
                <a:sym typeface="Montserrat Light"/>
              </a:rPr>
              <a:t>.</a:t>
            </a:r>
          </a:p>
        </p:txBody>
      </p:sp>
      <p:sp>
        <p:nvSpPr>
          <p:cNvPr id="34" name="TextBox 34"/>
          <p:cNvSpPr txBox="1"/>
          <p:nvPr/>
        </p:nvSpPr>
        <p:spPr>
          <a:xfrm>
            <a:off x="1315492" y="923925"/>
            <a:ext cx="9308329" cy="957148"/>
          </a:xfrm>
          <a:prstGeom prst="rect">
            <a:avLst/>
          </a:prstGeom>
        </p:spPr>
        <p:txBody>
          <a:bodyPr lIns="0" tIns="0" rIns="0" bIns="0" rtlCol="0" anchor="t">
            <a:spAutoFit/>
          </a:bodyPr>
          <a:lstStyle/>
          <a:p>
            <a:pPr marL="0" lvl="0" indent="0" algn="ctr">
              <a:lnSpc>
                <a:spcPts val="7769"/>
              </a:lnSpc>
              <a:spcBef>
                <a:spcPct val="0"/>
              </a:spcBef>
            </a:pPr>
            <a:r>
              <a:rPr lang="en-US" sz="5630" u="none" strike="noStrike" spc="45">
                <a:solidFill>
                  <a:srgbClr val="FFFFFF"/>
                </a:solidFill>
                <a:latin typeface="Archivo Black"/>
                <a:ea typeface="Archivo Black"/>
                <a:cs typeface="Archivo Black"/>
                <a:sym typeface="Archivo Black"/>
              </a:rPr>
              <a:t> OBJECTIVES</a:t>
            </a:r>
          </a:p>
        </p:txBody>
      </p:sp>
      <p:sp>
        <p:nvSpPr>
          <p:cNvPr id="35" name="TextBox 35"/>
          <p:cNvSpPr txBox="1"/>
          <p:nvPr/>
        </p:nvSpPr>
        <p:spPr>
          <a:xfrm>
            <a:off x="2689046" y="5230886"/>
            <a:ext cx="6863541" cy="1938290"/>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Develop a feature selection methodology</a:t>
            </a:r>
            <a:r>
              <a:rPr lang="en-US" sz="2210" spc="216" dirty="0">
                <a:solidFill>
                  <a:srgbClr val="231F20"/>
                </a:solidFill>
                <a:latin typeface="Montserrat Light"/>
                <a:ea typeface="Montserrat Light"/>
                <a:cs typeface="Montserrat Light"/>
                <a:sym typeface="Montserrat Light"/>
              </a:rPr>
              <a:t> customized for Kenyan Swahili and </a:t>
            </a:r>
            <a:r>
              <a:rPr lang="en-US" sz="2210" spc="216" dirty="0">
                <a:solidFill>
                  <a:srgbClr val="231F20"/>
                </a:solidFill>
                <a:latin typeface="Montserrat Light Bold"/>
                <a:ea typeface="Montserrat Light Bold"/>
                <a:cs typeface="Montserrat Light Bold"/>
                <a:sym typeface="Montserrat Light Bold"/>
              </a:rPr>
              <a:t>apply data augmentation </a:t>
            </a:r>
            <a:r>
              <a:rPr lang="en-US" sz="2210" spc="216" dirty="0">
                <a:solidFill>
                  <a:srgbClr val="231F20"/>
                </a:solidFill>
                <a:latin typeface="Montserrat Light"/>
                <a:ea typeface="Montserrat Light"/>
                <a:cs typeface="Montserrat Light"/>
                <a:sym typeface="Montserrat Light"/>
              </a:rPr>
              <a:t>techniques to enhance dataset diversity and robustness.</a:t>
            </a:r>
          </a:p>
        </p:txBody>
      </p:sp>
      <p:sp>
        <p:nvSpPr>
          <p:cNvPr id="36" name="TextBox 36"/>
          <p:cNvSpPr txBox="1"/>
          <p:nvPr/>
        </p:nvSpPr>
        <p:spPr>
          <a:xfrm>
            <a:off x="2689046" y="7524404"/>
            <a:ext cx="7554367" cy="1542050"/>
          </a:xfrm>
          <a:prstGeom prst="rect">
            <a:avLst/>
          </a:prstGeom>
        </p:spPr>
        <p:txBody>
          <a:bodyPr lIns="0" tIns="0" rIns="0" bIns="0" rtlCol="0" anchor="t">
            <a:spAutoFit/>
          </a:bodyPr>
          <a:lstStyle/>
          <a:p>
            <a:pPr marL="0" lvl="0" indent="0" algn="just">
              <a:lnSpc>
                <a:spcPts val="3050"/>
              </a:lnSpc>
              <a:spcBef>
                <a:spcPct val="0"/>
              </a:spcBef>
            </a:pPr>
            <a:r>
              <a:rPr lang="en-US" sz="2210" spc="216" dirty="0">
                <a:solidFill>
                  <a:srgbClr val="231F20"/>
                </a:solidFill>
                <a:latin typeface="Montserrat Light Bold"/>
                <a:ea typeface="Montserrat Light Bold"/>
                <a:cs typeface="Montserrat Light Bold"/>
                <a:sym typeface="Montserrat Light Bold"/>
              </a:rPr>
              <a:t>Create and deploy a classification model</a:t>
            </a:r>
            <a:r>
              <a:rPr lang="en-US" sz="2210" spc="216" dirty="0">
                <a:solidFill>
                  <a:srgbClr val="231F20"/>
                </a:solidFill>
                <a:latin typeface="Montserrat Light"/>
                <a:ea typeface="Montserrat Light"/>
                <a:cs typeface="Montserrat Light"/>
                <a:sym typeface="Montserrat Light"/>
              </a:rPr>
              <a:t> with a </a:t>
            </a:r>
            <a:r>
              <a:rPr lang="en-US" sz="2210" spc="216" dirty="0">
                <a:solidFill>
                  <a:srgbClr val="231F20"/>
                </a:solidFill>
                <a:latin typeface="Montserrat Light Bold"/>
                <a:ea typeface="Montserrat Light Bold"/>
                <a:cs typeface="Montserrat Light Bold"/>
                <a:sym typeface="Montserrat Light Bold"/>
              </a:rPr>
              <a:t>target accuracy </a:t>
            </a:r>
            <a:r>
              <a:rPr lang="en-US" sz="2210" spc="216" dirty="0">
                <a:solidFill>
                  <a:srgbClr val="231F20"/>
                </a:solidFill>
                <a:latin typeface="Montserrat Light"/>
                <a:ea typeface="Montserrat Light"/>
                <a:cs typeface="Montserrat Light"/>
                <a:sym typeface="Montserrat Light"/>
              </a:rPr>
              <a:t>of at least </a:t>
            </a:r>
            <a:r>
              <a:rPr lang="en-US" sz="2210" spc="216" dirty="0">
                <a:solidFill>
                  <a:srgbClr val="231F20"/>
                </a:solidFill>
                <a:latin typeface="Montserrat Light Bold"/>
                <a:ea typeface="Montserrat Light Bold"/>
                <a:cs typeface="Montserrat Light Bold"/>
                <a:sym typeface="Montserrat Light Bold"/>
              </a:rPr>
              <a:t>80% </a:t>
            </a:r>
            <a:r>
              <a:rPr lang="en-US" sz="2210" spc="216" dirty="0">
                <a:solidFill>
                  <a:srgbClr val="231F20"/>
                </a:solidFill>
                <a:latin typeface="Montserrat Light"/>
                <a:ea typeface="Montserrat Light"/>
                <a:cs typeface="Montserrat Light"/>
                <a:sym typeface="Montserrat Light"/>
              </a:rPr>
              <a:t>for emotion recognition in Kenyan Swahili speech.</a:t>
            </a:r>
          </a:p>
        </p:txBody>
      </p:sp>
      <p:sp>
        <p:nvSpPr>
          <p:cNvPr id="37" name="Freeform 37"/>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9">
              <a:alphaModFix amt="58000"/>
            </a:blip>
            <a:stretch>
              <a:fillRect/>
            </a:stretch>
          </a:blipFill>
        </p:spPr>
      </p:sp>
      <p:sp>
        <p:nvSpPr>
          <p:cNvPr id="38" name="TextBox 38"/>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3191" y="-9334500"/>
            <a:ext cx="19632609" cy="19632609"/>
          </a:xfrm>
          <a:custGeom>
            <a:avLst/>
            <a:gdLst/>
            <a:ahLst/>
            <a:cxnLst/>
            <a:rect l="l" t="t" r="r" b="b"/>
            <a:pathLst>
              <a:path w="19632609" h="19632609">
                <a:moveTo>
                  <a:pt x="0" y="0"/>
                </a:moveTo>
                <a:lnTo>
                  <a:pt x="19632609" y="0"/>
                </a:lnTo>
                <a:lnTo>
                  <a:pt x="19632609" y="19632609"/>
                </a:lnTo>
                <a:lnTo>
                  <a:pt x="0" y="19632609"/>
                </a:lnTo>
                <a:lnTo>
                  <a:pt x="0" y="0"/>
                </a:lnTo>
                <a:close/>
              </a:path>
            </a:pathLst>
          </a:custGeom>
          <a:blipFill>
            <a:blip r:embed="rId2"/>
            <a:stretch>
              <a:fillRect/>
            </a:stretch>
          </a:blipFill>
        </p:spPr>
      </p:sp>
      <p:grpSp>
        <p:nvGrpSpPr>
          <p:cNvPr id="3" name="Group 3"/>
          <p:cNvGrpSpPr/>
          <p:nvPr/>
        </p:nvGrpSpPr>
        <p:grpSpPr>
          <a:xfrm>
            <a:off x="1645494" y="1797561"/>
            <a:ext cx="14890018" cy="7460739"/>
            <a:chOff x="0" y="0"/>
            <a:chExt cx="3921651" cy="1964968"/>
          </a:xfrm>
        </p:grpSpPr>
        <p:sp>
          <p:nvSpPr>
            <p:cNvPr id="4" name="Freeform 4"/>
            <p:cNvSpPr/>
            <p:nvPr/>
          </p:nvSpPr>
          <p:spPr>
            <a:xfrm>
              <a:off x="0" y="0"/>
              <a:ext cx="3921651" cy="1964968"/>
            </a:xfrm>
            <a:custGeom>
              <a:avLst/>
              <a:gdLst/>
              <a:ahLst/>
              <a:cxnLst/>
              <a:rect l="l" t="t" r="r" b="b"/>
              <a:pathLst>
                <a:path w="3921651" h="1964968">
                  <a:moveTo>
                    <a:pt x="12999" y="0"/>
                  </a:moveTo>
                  <a:lnTo>
                    <a:pt x="3908653" y="0"/>
                  </a:lnTo>
                  <a:cubicBezTo>
                    <a:pt x="3915831" y="0"/>
                    <a:pt x="3921651" y="5820"/>
                    <a:pt x="3921651" y="12999"/>
                  </a:cubicBezTo>
                  <a:lnTo>
                    <a:pt x="3921651" y="1951970"/>
                  </a:lnTo>
                  <a:cubicBezTo>
                    <a:pt x="3921651" y="1955417"/>
                    <a:pt x="3920282" y="1958724"/>
                    <a:pt x="3917844" y="1961161"/>
                  </a:cubicBezTo>
                  <a:cubicBezTo>
                    <a:pt x="3915406" y="1963599"/>
                    <a:pt x="3912100" y="1964968"/>
                    <a:pt x="3908653" y="1964968"/>
                  </a:cubicBezTo>
                  <a:lnTo>
                    <a:pt x="12999" y="1964968"/>
                  </a:lnTo>
                  <a:cubicBezTo>
                    <a:pt x="5820" y="1964968"/>
                    <a:pt x="0" y="1959149"/>
                    <a:pt x="0" y="1951970"/>
                  </a:cubicBezTo>
                  <a:lnTo>
                    <a:pt x="0" y="12999"/>
                  </a:lnTo>
                  <a:cubicBezTo>
                    <a:pt x="0" y="5820"/>
                    <a:pt x="5820" y="0"/>
                    <a:pt x="12999" y="0"/>
                  </a:cubicBezTo>
                  <a:close/>
                </a:path>
              </a:pathLst>
            </a:custGeom>
            <a:solidFill>
              <a:srgbClr val="FFFFFF">
                <a:alpha val="86667"/>
              </a:srgbClr>
            </a:solidFill>
          </p:spPr>
        </p:sp>
        <p:sp>
          <p:nvSpPr>
            <p:cNvPr id="5" name="TextBox 5"/>
            <p:cNvSpPr txBox="1"/>
            <p:nvPr/>
          </p:nvSpPr>
          <p:spPr>
            <a:xfrm>
              <a:off x="0" y="-19050"/>
              <a:ext cx="3921651" cy="1984018"/>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Data collection</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Tools and Format</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Procedure</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4F6A92"/>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4F6A92"/>
            </a:solidFill>
          </p:spPr>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Data Cleaning</a:t>
              </a:r>
            </a:p>
          </p:txBody>
        </p:sp>
      </p:grpSp>
      <p:sp>
        <p:nvSpPr>
          <p:cNvPr id="30" name="Freeform 30"/>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8514429" y="337932"/>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11">
              <a:alphaModFix amt="58000"/>
            </a:blip>
            <a:stretch>
              <a:fillRect/>
            </a:stretch>
          </a:blipFill>
        </p:spPr>
      </p:sp>
      <p:sp>
        <p:nvSpPr>
          <p:cNvPr id="35" name="TextBox 35"/>
          <p:cNvSpPr txBox="1"/>
          <p:nvPr/>
        </p:nvSpPr>
        <p:spPr>
          <a:xfrm>
            <a:off x="3690980" y="2197380"/>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4F6A92"/>
                </a:solidFill>
                <a:latin typeface="Archivo Black"/>
                <a:ea typeface="Archivo Black"/>
                <a:cs typeface="Archivo Black"/>
                <a:sym typeface="Archivo Black"/>
              </a:rPr>
              <a:t>RESEARCH METHODS</a:t>
            </a:r>
          </a:p>
        </p:txBody>
      </p:sp>
      <p:sp>
        <p:nvSpPr>
          <p:cNvPr id="36" name="TextBox 36"/>
          <p:cNvSpPr txBox="1"/>
          <p:nvPr/>
        </p:nvSpPr>
        <p:spPr>
          <a:xfrm>
            <a:off x="2502360" y="6083483"/>
            <a:ext cx="2941178" cy="2082546"/>
          </a:xfrm>
          <a:prstGeom prst="rect">
            <a:avLst/>
          </a:prstGeom>
        </p:spPr>
        <p:txBody>
          <a:bodyPr lIns="0" tIns="0" rIns="0" bIns="0" rtlCol="0" anchor="t">
            <a:spAutoFit/>
          </a:bodyPr>
          <a:lstStyle/>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Aimed to engage at least 200 volunteers</a:t>
            </a:r>
          </a:p>
          <a:p>
            <a:pPr marL="280669" lvl="1" indent="-140335" algn="l">
              <a:lnSpc>
                <a:spcPts val="1793"/>
              </a:lnSpc>
              <a:buFont typeface="Arial"/>
              <a:buChar char="•"/>
            </a:pPr>
            <a:r>
              <a:rPr lang="en-US" sz="1299" spc="127">
                <a:solidFill>
                  <a:srgbClr val="231F20"/>
                </a:solidFill>
                <a:latin typeface="Montserrat Light"/>
                <a:ea typeface="Montserrat Light"/>
                <a:cs typeface="Montserrat Light"/>
                <a:sym typeface="Montserrat Light"/>
              </a:rPr>
              <a:t>Aimed to collect at least 1000 samples (anger, sad, surprised, calm, happy)</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Employed personalized interview approach</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In person and online calls</a:t>
            </a:r>
          </a:p>
        </p:txBody>
      </p:sp>
      <p:sp>
        <p:nvSpPr>
          <p:cNvPr id="37" name="TextBox 37"/>
          <p:cNvSpPr txBox="1"/>
          <p:nvPr/>
        </p:nvSpPr>
        <p:spPr>
          <a:xfrm>
            <a:off x="6024405" y="6121583"/>
            <a:ext cx="2866549" cy="1663446"/>
          </a:xfrm>
          <a:prstGeom prst="rect">
            <a:avLst/>
          </a:prstGeom>
        </p:spPr>
        <p:txBody>
          <a:bodyPr lIns="0" tIns="0" rIns="0" bIns="0" rtlCol="0" anchor="t">
            <a:spAutoFit/>
          </a:bodyPr>
          <a:lstStyle/>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Social media and real-time personal connections (volunteers) </a:t>
            </a:r>
          </a:p>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Smartphone audio recorders </a:t>
            </a:r>
          </a:p>
          <a:p>
            <a:pPr marL="302259" lvl="1" indent="-151129" algn="l">
              <a:lnSpc>
                <a:spcPts val="1931"/>
              </a:lnSpc>
              <a:buFont typeface="Arial"/>
              <a:buChar char="•"/>
            </a:pPr>
            <a:r>
              <a:rPr lang="en-US" sz="1399" spc="137">
                <a:solidFill>
                  <a:srgbClr val="231F20"/>
                </a:solidFill>
                <a:latin typeface="Montserrat Light"/>
                <a:ea typeface="Montserrat Light"/>
                <a:cs typeface="Montserrat Light"/>
                <a:sym typeface="Montserrat Light"/>
              </a:rPr>
              <a:t>Audio (allowed all formats preferred wav)</a:t>
            </a:r>
          </a:p>
        </p:txBody>
      </p:sp>
      <p:sp>
        <p:nvSpPr>
          <p:cNvPr id="38" name="TextBox 38"/>
          <p:cNvSpPr txBox="1"/>
          <p:nvPr/>
        </p:nvSpPr>
        <p:spPr>
          <a:xfrm>
            <a:off x="9445609" y="6093008"/>
            <a:ext cx="2722103" cy="1445396"/>
          </a:xfrm>
          <a:prstGeom prst="rect">
            <a:avLst/>
          </a:prstGeom>
        </p:spPr>
        <p:txBody>
          <a:bodyPr lIns="0" tIns="0" rIns="0" bIns="0" rtlCol="0" anchor="t">
            <a:spAutoFit/>
          </a:bodyPr>
          <a:lstStyle/>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Explained our research</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Obtained verbal consent, </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Recorded the data</a:t>
            </a:r>
          </a:p>
          <a:p>
            <a:pPr marL="302261" lvl="1" indent="-151130" algn="l">
              <a:lnSpc>
                <a:spcPts val="1932"/>
              </a:lnSpc>
              <a:buFont typeface="Arial"/>
              <a:buChar char="•"/>
            </a:pPr>
            <a:r>
              <a:rPr lang="en-US" sz="1400" spc="137" dirty="0">
                <a:solidFill>
                  <a:srgbClr val="231F20"/>
                </a:solidFill>
                <a:latin typeface="Montserrat Light"/>
                <a:ea typeface="Montserrat Light"/>
                <a:cs typeface="Montserrat Light"/>
                <a:sym typeface="Montserrat Light"/>
              </a:rPr>
              <a:t>Ascertained no PII collected</a:t>
            </a:r>
          </a:p>
        </p:txBody>
      </p:sp>
      <p:sp>
        <p:nvSpPr>
          <p:cNvPr id="39" name="TextBox 39"/>
          <p:cNvSpPr txBox="1"/>
          <p:nvPr/>
        </p:nvSpPr>
        <p:spPr>
          <a:xfrm>
            <a:off x="12825412" y="6121583"/>
            <a:ext cx="2817353" cy="949071"/>
          </a:xfrm>
          <a:prstGeom prst="rect">
            <a:avLst/>
          </a:prstGeom>
        </p:spPr>
        <p:txBody>
          <a:bodyPr lIns="0" tIns="0" rIns="0" bIns="0" rtlCol="0" anchor="t">
            <a:spAutoFit/>
          </a:bodyPr>
          <a:lstStyle/>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Labeled the data</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Normalized the audio volumes</a:t>
            </a:r>
          </a:p>
          <a:p>
            <a:pPr marL="302261" lvl="1" indent="-151130" algn="l">
              <a:lnSpc>
                <a:spcPts val="1932"/>
              </a:lnSpc>
              <a:buFont typeface="Arial"/>
              <a:buChar char="•"/>
            </a:pPr>
            <a:r>
              <a:rPr lang="en-US" sz="1400" spc="137">
                <a:solidFill>
                  <a:srgbClr val="231F20"/>
                </a:solidFill>
                <a:latin typeface="Montserrat Light"/>
                <a:ea typeface="Montserrat Light"/>
                <a:cs typeface="Montserrat Light"/>
                <a:sym typeface="Montserrat Light"/>
              </a:rPr>
              <a:t>Removed the noise</a:t>
            </a:r>
          </a:p>
        </p:txBody>
      </p:sp>
      <p:sp>
        <p:nvSpPr>
          <p:cNvPr id="40" name="TextBox 40"/>
          <p:cNvSpPr txBox="1"/>
          <p:nvPr/>
        </p:nvSpPr>
        <p:spPr>
          <a:xfrm>
            <a:off x="1005808" y="9310246"/>
            <a:ext cx="990600" cy="349249"/>
          </a:xfrm>
          <a:prstGeom prst="rect">
            <a:avLst/>
          </a:prstGeom>
        </p:spPr>
        <p:txBody>
          <a:bodyPr lIns="0" tIns="0" rIns="0" bIns="0" rtlCol="0" anchor="t">
            <a:spAutoFit/>
          </a:bodyPr>
          <a:lstStyle/>
          <a:p>
            <a:pPr algn="ctr">
              <a:lnSpc>
                <a:spcPts val="2800"/>
              </a:lnSpc>
            </a:pPr>
            <a:r>
              <a:rPr lang="en-US" sz="2000">
                <a:solidFill>
                  <a:srgbClr val="FFFFFF">
                    <a:alpha val="56863"/>
                  </a:srgbClr>
                </a:solidFill>
                <a:latin typeface="Canva Sans Bold"/>
                <a:ea typeface="Canva Sans Bold"/>
                <a:cs typeface="Canva Sans Bold"/>
                <a:sym typeface="Canva Sans Bold"/>
              </a:rPr>
              <a:t>Skiza-AI</a:t>
            </a:r>
          </a:p>
        </p:txBody>
      </p:sp>
      <p:sp>
        <p:nvSpPr>
          <p:cNvPr id="41" name="Freeform 41"/>
          <p:cNvSpPr/>
          <p:nvPr/>
        </p:nvSpPr>
        <p:spPr>
          <a:xfrm>
            <a:off x="16535512" y="81034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11">
              <a:alphaModFix amt="58000"/>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4F6A92">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00267" y="1673977"/>
            <a:ext cx="5754831" cy="1028700"/>
          </a:xfrm>
          <a:prstGeom prst="rect">
            <a:avLst/>
          </a:prstGeom>
        </p:spPr>
        <p:txBody>
          <a:bodyPr lIns="0" tIns="0" rIns="0" bIns="0" rtlCol="0" anchor="t">
            <a:spAutoFit/>
          </a:bodyPr>
          <a:lstStyle/>
          <a:p>
            <a:pPr marL="0" lvl="0" indent="0" algn="l">
              <a:lnSpc>
                <a:spcPts val="8400"/>
              </a:lnSpc>
              <a:spcBef>
                <a:spcPct val="0"/>
              </a:spcBef>
            </a:pPr>
            <a:r>
              <a:rPr lang="en-US" sz="6000">
                <a:solidFill>
                  <a:srgbClr val="FDFDFD"/>
                </a:solidFill>
                <a:latin typeface="Open Sans Extra Bold"/>
                <a:ea typeface="Open Sans Extra Bold"/>
                <a:cs typeface="Open Sans Extra Bold"/>
                <a:sym typeface="Open Sans Extra Bold"/>
              </a:rPr>
              <a:t>Data Analysis</a:t>
            </a:r>
          </a:p>
        </p:txBody>
      </p:sp>
      <p:sp>
        <p:nvSpPr>
          <p:cNvPr id="6" name="TextBox 6"/>
          <p:cNvSpPr txBox="1"/>
          <p:nvPr/>
        </p:nvSpPr>
        <p:spPr>
          <a:xfrm>
            <a:off x="2128533" y="4913356"/>
            <a:ext cx="4884172" cy="1339430"/>
          </a:xfrm>
          <a:prstGeom prst="rect">
            <a:avLst/>
          </a:prstGeom>
        </p:spPr>
        <p:txBody>
          <a:bodyPr lIns="0" tIns="0" rIns="0" bIns="0" rtlCol="0" anchor="t">
            <a:spAutoFit/>
          </a:bodyPr>
          <a:lstStyle/>
          <a:p>
            <a:pPr marL="0" lvl="0" indent="0" algn="ctr">
              <a:lnSpc>
                <a:spcPts val="11075"/>
              </a:lnSpc>
              <a:spcBef>
                <a:spcPct val="0"/>
              </a:spcBef>
            </a:pPr>
            <a:r>
              <a:rPr lang="en-US" sz="7911" u="none" strike="noStrike">
                <a:solidFill>
                  <a:srgbClr val="FDFDFD"/>
                </a:solidFill>
                <a:latin typeface="Open Sans Extra Bold"/>
                <a:ea typeface="Open Sans Extra Bold"/>
                <a:cs typeface="Open Sans Extra Bold"/>
                <a:sym typeface="Open Sans Extra Bold"/>
              </a:rPr>
              <a:t>88%</a:t>
            </a:r>
          </a:p>
        </p:txBody>
      </p:sp>
      <p:pic>
        <p:nvPicPr>
          <p:cNvPr id="7" name="Picture 7"/>
          <p:cNvPicPr>
            <a:picLocks noChangeAspect="1"/>
          </p:cNvPicPr>
          <p:nvPr/>
        </p:nvPicPr>
        <p:blipFill>
          <a:blip r:embed="rId2"/>
          <a:stretch>
            <a:fillRect/>
          </a:stretch>
        </p:blipFill>
        <p:spPr>
          <a:xfrm>
            <a:off x="8068944" y="932150"/>
            <a:ext cx="10413914" cy="8307786"/>
          </a:xfrm>
          <a:prstGeom prst="rect">
            <a:avLst/>
          </a:prstGeom>
        </p:spPr>
      </p:pic>
      <p:sp>
        <p:nvSpPr>
          <p:cNvPr id="8" name="TextBox 8"/>
          <p:cNvSpPr txBox="1"/>
          <p:nvPr/>
        </p:nvSpPr>
        <p:spPr>
          <a:xfrm>
            <a:off x="2200267" y="2704191"/>
            <a:ext cx="5754831" cy="1425575"/>
          </a:xfrm>
          <a:prstGeom prst="rect">
            <a:avLst/>
          </a:prstGeom>
        </p:spPr>
        <p:txBody>
          <a:bodyPr lIns="0" tIns="0" rIns="0" bIns="0" rtlCol="0" anchor="t">
            <a:spAutoFit/>
          </a:bodyPr>
          <a:lstStyle/>
          <a:p>
            <a:pPr marL="0" lvl="0" indent="0" algn="l">
              <a:lnSpc>
                <a:spcPts val="2800"/>
              </a:lnSpc>
              <a:spcBef>
                <a:spcPct val="0"/>
              </a:spcBef>
            </a:pPr>
            <a:r>
              <a:rPr lang="en-US" sz="2000" spc="-40">
                <a:solidFill>
                  <a:srgbClr val="FDFDFD"/>
                </a:solidFill>
                <a:latin typeface="Poppins"/>
                <a:ea typeface="Poppins"/>
                <a:cs typeface="Poppins"/>
                <a:sym typeface="Poppins"/>
              </a:rPr>
              <a:t>242 participants (112 males) contributed 1,856 recordings, with 1,180 used and the rest under review; with emotions evenly distributed across the selected audio files.</a:t>
            </a:r>
          </a:p>
        </p:txBody>
      </p:sp>
      <p:sp>
        <p:nvSpPr>
          <p:cNvPr id="9" name="TextBox 9"/>
          <p:cNvSpPr txBox="1"/>
          <p:nvPr/>
        </p:nvSpPr>
        <p:spPr>
          <a:xfrm>
            <a:off x="3385443" y="6124768"/>
            <a:ext cx="2370352" cy="1062838"/>
          </a:xfrm>
          <a:prstGeom prst="rect">
            <a:avLst/>
          </a:prstGeom>
        </p:spPr>
        <p:txBody>
          <a:bodyPr lIns="0" tIns="0" rIns="0" bIns="0" rtlCol="0" anchor="t">
            <a:spAutoFit/>
          </a:bodyPr>
          <a:lstStyle/>
          <a:p>
            <a:pPr algn="ctr">
              <a:lnSpc>
                <a:spcPts val="2843"/>
              </a:lnSpc>
            </a:pPr>
            <a:r>
              <a:rPr lang="en-US" sz="2030" spc="-40">
                <a:solidFill>
                  <a:srgbClr val="FDFDFD"/>
                </a:solidFill>
                <a:latin typeface="Poppins"/>
                <a:ea typeface="Poppins"/>
                <a:cs typeface="Poppins"/>
                <a:sym typeface="Poppins"/>
              </a:rPr>
              <a:t>of the data was </a:t>
            </a:r>
          </a:p>
          <a:p>
            <a:pPr algn="ctr">
              <a:lnSpc>
                <a:spcPts val="2843"/>
              </a:lnSpc>
            </a:pPr>
            <a:r>
              <a:rPr lang="en-US" sz="2030" spc="-40">
                <a:solidFill>
                  <a:srgbClr val="FDFDFD"/>
                </a:solidFill>
                <a:latin typeface="Poppins"/>
                <a:ea typeface="Poppins"/>
                <a:cs typeface="Poppins"/>
                <a:sym typeface="Poppins"/>
              </a:rPr>
              <a:t>collected using </a:t>
            </a:r>
          </a:p>
          <a:p>
            <a:pPr marL="0" lvl="0" indent="0" algn="ctr">
              <a:lnSpc>
                <a:spcPts val="2843"/>
              </a:lnSpc>
              <a:spcBef>
                <a:spcPct val="0"/>
              </a:spcBef>
            </a:pPr>
            <a:r>
              <a:rPr lang="en-US" sz="2030" spc="-40">
                <a:solidFill>
                  <a:srgbClr val="FDFDFD"/>
                </a:solidFill>
                <a:latin typeface="Poppins"/>
                <a:ea typeface="Poppins"/>
                <a:cs typeface="Poppins"/>
                <a:sym typeface="Poppins"/>
              </a:rPr>
              <a:t>online channels</a:t>
            </a:r>
          </a:p>
        </p:txBody>
      </p:sp>
      <p:grpSp>
        <p:nvGrpSpPr>
          <p:cNvPr id="10" name="Group 10"/>
          <p:cNvGrpSpPr/>
          <p:nvPr/>
        </p:nvGrpSpPr>
        <p:grpSpPr>
          <a:xfrm>
            <a:off x="1028700" y="8829309"/>
            <a:ext cx="7523780" cy="428991"/>
            <a:chOff x="0" y="0"/>
            <a:chExt cx="2106826" cy="120127"/>
          </a:xfrm>
        </p:grpSpPr>
        <p:sp>
          <p:nvSpPr>
            <p:cNvPr id="11" name="Freeform 11"/>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2" name="TextBox 12"/>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5238003" y="8290589"/>
            <a:ext cx="7523780" cy="75237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alpha val="95686"/>
              </a:srgbClr>
            </a:solidFill>
            <a:ln cap="sq">
              <a:no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3724222" y="-4507687"/>
            <a:ext cx="5924489" cy="592448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6A92">
                <a:alpha val="95686"/>
              </a:srgbClr>
            </a:solidFill>
            <a:ln cap="sq">
              <a:no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Freeform 19"/>
          <p:cNvSpPr/>
          <p:nvPr/>
        </p:nvSpPr>
        <p:spPr>
          <a:xfrm>
            <a:off x="16314483" y="1028700"/>
            <a:ext cx="944817" cy="944817"/>
          </a:xfrm>
          <a:custGeom>
            <a:avLst/>
            <a:gdLst/>
            <a:ahLst/>
            <a:cxnLst/>
            <a:rect l="l" t="t" r="r" b="b"/>
            <a:pathLst>
              <a:path w="944817" h="944817">
                <a:moveTo>
                  <a:pt x="0" y="0"/>
                </a:moveTo>
                <a:lnTo>
                  <a:pt x="944817" y="0"/>
                </a:lnTo>
                <a:lnTo>
                  <a:pt x="944817" y="944817"/>
                </a:lnTo>
                <a:lnTo>
                  <a:pt x="0" y="944817"/>
                </a:lnTo>
                <a:lnTo>
                  <a:pt x="0" y="0"/>
                </a:lnTo>
                <a:close/>
              </a:path>
            </a:pathLst>
          </a:custGeom>
          <a:blipFill>
            <a:blip r:embed="rId3">
              <a:alphaModFix amt="58000"/>
            </a:blip>
            <a:stretch>
              <a:fillRect/>
            </a:stretch>
          </a:blipFill>
        </p:spPr>
      </p:sp>
      <p:sp>
        <p:nvSpPr>
          <p:cNvPr id="20" name="TextBox 20"/>
          <p:cNvSpPr txBox="1"/>
          <p:nvPr/>
        </p:nvSpPr>
        <p:spPr>
          <a:xfrm>
            <a:off x="16314483" y="1925892"/>
            <a:ext cx="990600" cy="349249"/>
          </a:xfrm>
          <a:prstGeom prst="rect">
            <a:avLst/>
          </a:prstGeom>
        </p:spPr>
        <p:txBody>
          <a:bodyPr lIns="0" tIns="0" rIns="0" bIns="0" rtlCol="0" anchor="t">
            <a:spAutoFit/>
          </a:bodyPr>
          <a:lstStyle/>
          <a:p>
            <a:pPr algn="ctr">
              <a:lnSpc>
                <a:spcPts val="2800"/>
              </a:lnSpc>
            </a:pPr>
            <a:r>
              <a:rPr lang="en-US" sz="2000">
                <a:solidFill>
                  <a:srgbClr val="000000">
                    <a:alpha val="56863"/>
                  </a:srgbClr>
                </a:solidFill>
                <a:latin typeface="Canva Sans Bold"/>
                <a:ea typeface="Canva Sans Bold"/>
                <a:cs typeface="Canva Sans Bold"/>
                <a:sym typeface="Canva Sans Bold"/>
              </a:rPr>
              <a:t>Skiza-AI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876315" y="1247775"/>
            <a:ext cx="14535370" cy="971550"/>
          </a:xfrm>
          <a:prstGeom prst="rect">
            <a:avLst/>
          </a:prstGeom>
        </p:spPr>
        <p:txBody>
          <a:bodyPr lIns="0" tIns="0" rIns="0" bIns="0" rtlCol="0" anchor="t">
            <a:spAutoFit/>
          </a:bodyPr>
          <a:lstStyle/>
          <a:p>
            <a:pPr algn="ctr">
              <a:lnSpc>
                <a:spcPts val="7679"/>
              </a:lnSpc>
            </a:pPr>
            <a:r>
              <a:rPr lang="en-US" sz="6399" spc="63">
                <a:solidFill>
                  <a:srgbClr val="4F6A92"/>
                </a:solidFill>
                <a:latin typeface="Proxima Nova Bold"/>
                <a:ea typeface="Proxima Nova Bold"/>
                <a:cs typeface="Proxima Nova Bold"/>
                <a:sym typeface="Proxima Nova Bold"/>
              </a:rPr>
              <a:t>MODELING</a:t>
            </a:r>
          </a:p>
        </p:txBody>
      </p:sp>
      <p:sp>
        <p:nvSpPr>
          <p:cNvPr id="3" name="TextBox 3"/>
          <p:cNvSpPr txBox="1"/>
          <p:nvPr/>
        </p:nvSpPr>
        <p:spPr>
          <a:xfrm>
            <a:off x="4892735" y="6928967"/>
            <a:ext cx="8115300" cy="447675"/>
          </a:xfrm>
          <a:prstGeom prst="rect">
            <a:avLst/>
          </a:prstGeom>
        </p:spPr>
        <p:txBody>
          <a:bodyPr lIns="0" tIns="0" rIns="0" bIns="0" rtlCol="0" anchor="t">
            <a:spAutoFit/>
          </a:bodyPr>
          <a:lstStyle/>
          <a:p>
            <a:pPr algn="ctr">
              <a:lnSpc>
                <a:spcPts val="3599"/>
              </a:lnSpc>
            </a:pPr>
            <a:r>
              <a:rPr lang="en-US" sz="2999" spc="29" dirty="0">
                <a:solidFill>
                  <a:srgbClr val="4F6A92"/>
                </a:solidFill>
                <a:latin typeface="Proxima Nova Bold"/>
                <a:ea typeface="Proxima Nova Bold"/>
                <a:cs typeface="Proxima Nova Bold"/>
                <a:sym typeface="Proxima Nova Bold"/>
              </a:rPr>
              <a:t>MODELS TRAINED: </a:t>
            </a:r>
          </a:p>
        </p:txBody>
      </p:sp>
      <p:grpSp>
        <p:nvGrpSpPr>
          <p:cNvPr id="4" name="Group 4"/>
          <p:cNvGrpSpPr/>
          <p:nvPr/>
        </p:nvGrpSpPr>
        <p:grpSpPr>
          <a:xfrm>
            <a:off x="4332038" y="7586192"/>
            <a:ext cx="9677356" cy="1010162"/>
            <a:chOff x="0" y="0"/>
            <a:chExt cx="2548769" cy="266051"/>
          </a:xfrm>
        </p:grpSpPr>
        <p:sp>
          <p:nvSpPr>
            <p:cNvPr id="5" name="Freeform 5"/>
            <p:cNvSpPr/>
            <p:nvPr/>
          </p:nvSpPr>
          <p:spPr>
            <a:xfrm>
              <a:off x="0" y="0"/>
              <a:ext cx="2548769" cy="266051"/>
            </a:xfrm>
            <a:custGeom>
              <a:avLst/>
              <a:gdLst/>
              <a:ahLst/>
              <a:cxnLst/>
              <a:rect l="l" t="t" r="r" b="b"/>
              <a:pathLst>
                <a:path w="2548769" h="266051">
                  <a:moveTo>
                    <a:pt x="8000" y="0"/>
                  </a:moveTo>
                  <a:lnTo>
                    <a:pt x="2540769" y="0"/>
                  </a:lnTo>
                  <a:cubicBezTo>
                    <a:pt x="2542890" y="0"/>
                    <a:pt x="2544925" y="843"/>
                    <a:pt x="2546426" y="2343"/>
                  </a:cubicBezTo>
                  <a:cubicBezTo>
                    <a:pt x="2547926" y="3843"/>
                    <a:pt x="2548769" y="5878"/>
                    <a:pt x="2548769" y="8000"/>
                  </a:cubicBezTo>
                  <a:lnTo>
                    <a:pt x="2548769" y="258051"/>
                  </a:lnTo>
                  <a:cubicBezTo>
                    <a:pt x="2548769" y="260173"/>
                    <a:pt x="2547926" y="262207"/>
                    <a:pt x="2546426" y="263708"/>
                  </a:cubicBezTo>
                  <a:cubicBezTo>
                    <a:pt x="2544925" y="265208"/>
                    <a:pt x="2542890" y="266051"/>
                    <a:pt x="2540769" y="266051"/>
                  </a:cubicBezTo>
                  <a:lnTo>
                    <a:pt x="8000" y="266051"/>
                  </a:lnTo>
                  <a:cubicBezTo>
                    <a:pt x="5878" y="266051"/>
                    <a:pt x="3843" y="265208"/>
                    <a:pt x="2343" y="263708"/>
                  </a:cubicBezTo>
                  <a:cubicBezTo>
                    <a:pt x="843" y="262207"/>
                    <a:pt x="0" y="260173"/>
                    <a:pt x="0" y="258051"/>
                  </a:cubicBezTo>
                  <a:lnTo>
                    <a:pt x="0" y="8000"/>
                  </a:lnTo>
                  <a:cubicBezTo>
                    <a:pt x="0" y="5878"/>
                    <a:pt x="843" y="3843"/>
                    <a:pt x="2343" y="2343"/>
                  </a:cubicBezTo>
                  <a:cubicBezTo>
                    <a:pt x="3843" y="843"/>
                    <a:pt x="5878" y="0"/>
                    <a:pt x="8000" y="0"/>
                  </a:cubicBezTo>
                  <a:close/>
                </a:path>
              </a:pathLst>
            </a:custGeom>
            <a:solidFill>
              <a:srgbClr val="9FCFF9"/>
            </a:solidFill>
          </p:spPr>
        </p:sp>
        <p:sp>
          <p:nvSpPr>
            <p:cNvPr id="6" name="TextBox 6"/>
            <p:cNvSpPr txBox="1"/>
            <p:nvPr/>
          </p:nvSpPr>
          <p:spPr>
            <a:xfrm>
              <a:off x="0" y="-38100"/>
              <a:ext cx="2548769" cy="304151"/>
            </a:xfrm>
            <a:prstGeom prst="rect">
              <a:avLst/>
            </a:prstGeom>
          </p:spPr>
          <p:txBody>
            <a:bodyPr lIns="254000" tIns="254000" rIns="254000" bIns="254000" rtlCol="0" anchor="ctr"/>
            <a:lstStyle/>
            <a:p>
              <a:pPr algn="ctr">
                <a:lnSpc>
                  <a:spcPts val="3359"/>
                </a:lnSpc>
              </a:pPr>
              <a:r>
                <a:rPr lang="en-US" sz="2400">
                  <a:solidFill>
                    <a:srgbClr val="1F294C"/>
                  </a:solidFill>
                  <a:latin typeface="Proxima Nova"/>
                  <a:ea typeface="Proxima Nova"/>
                  <a:cs typeface="Proxima Nova"/>
                  <a:sym typeface="Proxima Nova"/>
                </a:rPr>
                <a:t>KNN, Random Forest, XGBoost, CatBoost, SVM, MLP</a:t>
              </a:r>
            </a:p>
          </p:txBody>
        </p:sp>
      </p:grpSp>
      <p:grpSp>
        <p:nvGrpSpPr>
          <p:cNvPr id="7" name="Group 7"/>
          <p:cNvGrpSpPr/>
          <p:nvPr/>
        </p:nvGrpSpPr>
        <p:grpSpPr>
          <a:xfrm>
            <a:off x="6766260" y="2876382"/>
            <a:ext cx="4755480" cy="950812"/>
            <a:chOff x="0" y="0"/>
            <a:chExt cx="1252472" cy="250420"/>
          </a:xfrm>
        </p:grpSpPr>
        <p:sp>
          <p:nvSpPr>
            <p:cNvPr id="8" name="Freeform 8"/>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9" name="TextBox 9"/>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Chroma_1 to Chroma_12</a:t>
              </a:r>
            </a:p>
          </p:txBody>
        </p:sp>
      </p:grpSp>
      <p:grpSp>
        <p:nvGrpSpPr>
          <p:cNvPr id="10" name="Group 10"/>
          <p:cNvGrpSpPr/>
          <p:nvPr/>
        </p:nvGrpSpPr>
        <p:grpSpPr>
          <a:xfrm>
            <a:off x="6766260" y="4474050"/>
            <a:ext cx="4755480" cy="950812"/>
            <a:chOff x="0" y="0"/>
            <a:chExt cx="1252472" cy="250420"/>
          </a:xfrm>
        </p:grpSpPr>
        <p:sp>
          <p:nvSpPr>
            <p:cNvPr id="11" name="Freeform 11"/>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2" name="TextBox 12"/>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Zero Crossing Rate</a:t>
              </a:r>
            </a:p>
          </p:txBody>
        </p:sp>
      </p:grpSp>
      <p:grpSp>
        <p:nvGrpSpPr>
          <p:cNvPr id="13" name="Group 13"/>
          <p:cNvGrpSpPr/>
          <p:nvPr/>
        </p:nvGrpSpPr>
        <p:grpSpPr>
          <a:xfrm>
            <a:off x="11933019" y="5770374"/>
            <a:ext cx="4755480" cy="950812"/>
            <a:chOff x="0" y="0"/>
            <a:chExt cx="1252472" cy="250420"/>
          </a:xfrm>
        </p:grpSpPr>
        <p:sp>
          <p:nvSpPr>
            <p:cNvPr id="14" name="Freeform 14"/>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5" name="TextBox 15"/>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Roll-off</a:t>
              </a:r>
            </a:p>
          </p:txBody>
        </p:sp>
      </p:grpSp>
      <p:grpSp>
        <p:nvGrpSpPr>
          <p:cNvPr id="16" name="Group 16"/>
          <p:cNvGrpSpPr/>
          <p:nvPr/>
        </p:nvGrpSpPr>
        <p:grpSpPr>
          <a:xfrm>
            <a:off x="1599501" y="2838282"/>
            <a:ext cx="4755480" cy="1072973"/>
            <a:chOff x="0" y="0"/>
            <a:chExt cx="1252472" cy="282594"/>
          </a:xfrm>
        </p:grpSpPr>
        <p:sp>
          <p:nvSpPr>
            <p:cNvPr id="17" name="Freeform 17"/>
            <p:cNvSpPr/>
            <p:nvPr/>
          </p:nvSpPr>
          <p:spPr>
            <a:xfrm>
              <a:off x="0" y="0"/>
              <a:ext cx="1252472" cy="282594"/>
            </a:xfrm>
            <a:custGeom>
              <a:avLst/>
              <a:gdLst/>
              <a:ahLst/>
              <a:cxnLst/>
              <a:rect l="l" t="t" r="r" b="b"/>
              <a:pathLst>
                <a:path w="1252472" h="282594">
                  <a:moveTo>
                    <a:pt x="16280" y="0"/>
                  </a:moveTo>
                  <a:lnTo>
                    <a:pt x="1236192" y="0"/>
                  </a:lnTo>
                  <a:cubicBezTo>
                    <a:pt x="1240510" y="0"/>
                    <a:pt x="1244651" y="1715"/>
                    <a:pt x="1247704" y="4768"/>
                  </a:cubicBezTo>
                  <a:cubicBezTo>
                    <a:pt x="1250757" y="7821"/>
                    <a:pt x="1252472" y="11962"/>
                    <a:pt x="1252472" y="16280"/>
                  </a:cubicBezTo>
                  <a:lnTo>
                    <a:pt x="1252472" y="266314"/>
                  </a:lnTo>
                  <a:cubicBezTo>
                    <a:pt x="1252472" y="270631"/>
                    <a:pt x="1250757" y="274772"/>
                    <a:pt x="1247704" y="277825"/>
                  </a:cubicBezTo>
                  <a:cubicBezTo>
                    <a:pt x="1244651" y="280878"/>
                    <a:pt x="1240510" y="282594"/>
                    <a:pt x="1236192" y="282594"/>
                  </a:cubicBezTo>
                  <a:lnTo>
                    <a:pt x="16280" y="282594"/>
                  </a:lnTo>
                  <a:cubicBezTo>
                    <a:pt x="11962" y="282594"/>
                    <a:pt x="7821" y="280878"/>
                    <a:pt x="4768" y="277825"/>
                  </a:cubicBezTo>
                  <a:cubicBezTo>
                    <a:pt x="1715" y="274772"/>
                    <a:pt x="0" y="270631"/>
                    <a:pt x="0" y="266314"/>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18" name="TextBox 18"/>
            <p:cNvSpPr txBox="1"/>
            <p:nvPr/>
          </p:nvSpPr>
          <p:spPr>
            <a:xfrm>
              <a:off x="0" y="-47625"/>
              <a:ext cx="1252472" cy="330219"/>
            </a:xfrm>
            <a:prstGeom prst="rect">
              <a:avLst/>
            </a:prstGeom>
          </p:spPr>
          <p:txBody>
            <a:bodyPr lIns="254000" tIns="254000" rIns="254000" bIns="254000" rtlCol="0" anchor="ctr"/>
            <a:lstStyle/>
            <a:p>
              <a:pPr algn="ctr">
                <a:lnSpc>
                  <a:spcPts val="2800"/>
                </a:lnSpc>
              </a:pPr>
              <a:r>
                <a:rPr lang="en-US" sz="2000" spc="20">
                  <a:solidFill>
                    <a:srgbClr val="1F294C"/>
                  </a:solidFill>
                  <a:latin typeface="Proxima Nova"/>
                  <a:ea typeface="Proxima Nova"/>
                  <a:cs typeface="Proxima Nova"/>
                  <a:sym typeface="Proxima Nova"/>
                </a:rPr>
                <a:t>MFCC_1 to MFCC_13 </a:t>
              </a:r>
            </a:p>
            <a:p>
              <a:pPr algn="ctr">
                <a:lnSpc>
                  <a:spcPts val="2240"/>
                </a:lnSpc>
              </a:pPr>
              <a:r>
                <a:rPr lang="en-US" sz="1600" spc="16">
                  <a:solidFill>
                    <a:srgbClr val="1F294C"/>
                  </a:solidFill>
                  <a:latin typeface="Proxima Nova"/>
                  <a:ea typeface="Proxima Nova"/>
                  <a:cs typeface="Proxima Nova"/>
                  <a:sym typeface="Proxima Nova"/>
                </a:rPr>
                <a:t>(Mel-Frequency Cepstral Coefficients)</a:t>
              </a:r>
            </a:p>
          </p:txBody>
        </p:sp>
      </p:grpSp>
      <p:grpSp>
        <p:nvGrpSpPr>
          <p:cNvPr id="19" name="Group 19"/>
          <p:cNvGrpSpPr/>
          <p:nvPr/>
        </p:nvGrpSpPr>
        <p:grpSpPr>
          <a:xfrm>
            <a:off x="1599501" y="5770374"/>
            <a:ext cx="4755480" cy="950812"/>
            <a:chOff x="0" y="0"/>
            <a:chExt cx="1252472" cy="250420"/>
          </a:xfrm>
        </p:grpSpPr>
        <p:sp>
          <p:nvSpPr>
            <p:cNvPr id="20" name="Freeform 20"/>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1" name="TextBox 21"/>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Centroid</a:t>
              </a:r>
            </a:p>
          </p:txBody>
        </p:sp>
      </p:grpSp>
      <p:grpSp>
        <p:nvGrpSpPr>
          <p:cNvPr id="22" name="Group 22"/>
          <p:cNvGrpSpPr/>
          <p:nvPr/>
        </p:nvGrpSpPr>
        <p:grpSpPr>
          <a:xfrm>
            <a:off x="1599501" y="4474050"/>
            <a:ext cx="4755480" cy="950812"/>
            <a:chOff x="0" y="0"/>
            <a:chExt cx="1252472" cy="250420"/>
          </a:xfrm>
        </p:grpSpPr>
        <p:sp>
          <p:nvSpPr>
            <p:cNvPr id="23" name="Freeform 23"/>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4" name="TextBox 24"/>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Bandwidth</a:t>
              </a:r>
            </a:p>
          </p:txBody>
        </p:sp>
      </p:grpSp>
      <p:grpSp>
        <p:nvGrpSpPr>
          <p:cNvPr id="25" name="Group 25"/>
          <p:cNvGrpSpPr/>
          <p:nvPr/>
        </p:nvGrpSpPr>
        <p:grpSpPr>
          <a:xfrm>
            <a:off x="11933019" y="2876382"/>
            <a:ext cx="4755480" cy="950812"/>
            <a:chOff x="0" y="0"/>
            <a:chExt cx="1252472" cy="250420"/>
          </a:xfrm>
        </p:grpSpPr>
        <p:sp>
          <p:nvSpPr>
            <p:cNvPr id="26" name="Freeform 26"/>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27" name="TextBox 27"/>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Spectral Contrast</a:t>
              </a:r>
            </a:p>
          </p:txBody>
        </p:sp>
      </p:grpSp>
      <p:grpSp>
        <p:nvGrpSpPr>
          <p:cNvPr id="28" name="Group 28"/>
          <p:cNvGrpSpPr/>
          <p:nvPr/>
        </p:nvGrpSpPr>
        <p:grpSpPr>
          <a:xfrm>
            <a:off x="11933019" y="4474050"/>
            <a:ext cx="4755480" cy="950812"/>
            <a:chOff x="0" y="0"/>
            <a:chExt cx="1252472" cy="250420"/>
          </a:xfrm>
        </p:grpSpPr>
        <p:sp>
          <p:nvSpPr>
            <p:cNvPr id="29" name="Freeform 29"/>
            <p:cNvSpPr/>
            <p:nvPr/>
          </p:nvSpPr>
          <p:spPr>
            <a:xfrm>
              <a:off x="0" y="0"/>
              <a:ext cx="1252472" cy="250420"/>
            </a:xfrm>
            <a:custGeom>
              <a:avLst/>
              <a:gdLst/>
              <a:ahLst/>
              <a:cxnLst/>
              <a:rect l="l" t="t" r="r" b="b"/>
              <a:pathLst>
                <a:path w="1252472" h="250420">
                  <a:moveTo>
                    <a:pt x="16280" y="0"/>
                  </a:moveTo>
                  <a:lnTo>
                    <a:pt x="1236192" y="0"/>
                  </a:lnTo>
                  <a:cubicBezTo>
                    <a:pt x="1240510" y="0"/>
                    <a:pt x="1244651" y="1715"/>
                    <a:pt x="1247704" y="4768"/>
                  </a:cubicBezTo>
                  <a:cubicBezTo>
                    <a:pt x="1250757" y="7821"/>
                    <a:pt x="1252472" y="11962"/>
                    <a:pt x="1252472" y="16280"/>
                  </a:cubicBezTo>
                  <a:lnTo>
                    <a:pt x="1252472" y="234140"/>
                  </a:lnTo>
                  <a:cubicBezTo>
                    <a:pt x="1252472" y="238457"/>
                    <a:pt x="1250757" y="242598"/>
                    <a:pt x="1247704" y="245651"/>
                  </a:cubicBezTo>
                  <a:cubicBezTo>
                    <a:pt x="1244651" y="248704"/>
                    <a:pt x="1240510" y="250420"/>
                    <a:pt x="1236192" y="250420"/>
                  </a:cubicBezTo>
                  <a:lnTo>
                    <a:pt x="16280" y="250420"/>
                  </a:lnTo>
                  <a:cubicBezTo>
                    <a:pt x="11962" y="250420"/>
                    <a:pt x="7821" y="248704"/>
                    <a:pt x="4768" y="245651"/>
                  </a:cubicBezTo>
                  <a:cubicBezTo>
                    <a:pt x="1715" y="242598"/>
                    <a:pt x="0" y="238457"/>
                    <a:pt x="0" y="234140"/>
                  </a:cubicBezTo>
                  <a:lnTo>
                    <a:pt x="0" y="16280"/>
                  </a:lnTo>
                  <a:cubicBezTo>
                    <a:pt x="0" y="11962"/>
                    <a:pt x="1715" y="7821"/>
                    <a:pt x="4768" y="4768"/>
                  </a:cubicBezTo>
                  <a:cubicBezTo>
                    <a:pt x="7821" y="1715"/>
                    <a:pt x="11962" y="0"/>
                    <a:pt x="16280" y="0"/>
                  </a:cubicBezTo>
                  <a:close/>
                </a:path>
              </a:pathLst>
            </a:custGeom>
            <a:solidFill>
              <a:srgbClr val="9FCFF9"/>
            </a:solidFill>
          </p:spPr>
        </p:sp>
        <p:sp>
          <p:nvSpPr>
            <p:cNvPr id="30" name="TextBox 30"/>
            <p:cNvSpPr txBox="1"/>
            <p:nvPr/>
          </p:nvSpPr>
          <p:spPr>
            <a:xfrm>
              <a:off x="0" y="-38100"/>
              <a:ext cx="1252472" cy="288520"/>
            </a:xfrm>
            <a:prstGeom prst="rect">
              <a:avLst/>
            </a:prstGeom>
          </p:spPr>
          <p:txBody>
            <a:bodyPr lIns="254000" tIns="254000" rIns="254000" bIns="254000" rtlCol="0" anchor="ctr"/>
            <a:lstStyle/>
            <a:p>
              <a:pPr algn="ctr">
                <a:lnSpc>
                  <a:spcPts val="3080"/>
                </a:lnSpc>
              </a:pPr>
              <a:r>
                <a:rPr lang="en-US" sz="2200" spc="22">
                  <a:solidFill>
                    <a:srgbClr val="1F294C"/>
                  </a:solidFill>
                  <a:latin typeface="Proxima Nova"/>
                  <a:ea typeface="Proxima Nova"/>
                  <a:cs typeface="Proxima Nova"/>
                  <a:sym typeface="Proxima Nova"/>
                </a:rPr>
                <a:t>RMS (Root Mean Square Energy)</a:t>
              </a:r>
            </a:p>
          </p:txBody>
        </p:sp>
      </p:grpSp>
      <p:sp>
        <p:nvSpPr>
          <p:cNvPr id="31" name="Freeform 31"/>
          <p:cNvSpPr/>
          <p:nvPr/>
        </p:nvSpPr>
        <p:spPr>
          <a:xfrm rot="4201469">
            <a:off x="-1165980" y="7429873"/>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4089119">
            <a:off x="991678" y="9138498"/>
            <a:ext cx="3484112" cy="2787289"/>
          </a:xfrm>
          <a:custGeom>
            <a:avLst/>
            <a:gdLst/>
            <a:ahLst/>
            <a:cxnLst/>
            <a:rect l="l" t="t" r="r" b="b"/>
            <a:pathLst>
              <a:path w="3484112" h="2787289">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9964417">
            <a:off x="16068115" y="-385311"/>
            <a:ext cx="3982176" cy="4710100"/>
          </a:xfrm>
          <a:custGeom>
            <a:avLst/>
            <a:gdLst/>
            <a:ahLst/>
            <a:cxnLst/>
            <a:rect l="l" t="t" r="r" b="b"/>
            <a:pathLst>
              <a:path w="3982176" h="4710100">
                <a:moveTo>
                  <a:pt x="0" y="0"/>
                </a:moveTo>
                <a:lnTo>
                  <a:pt x="3982176" y="0"/>
                </a:lnTo>
                <a:lnTo>
                  <a:pt x="3982176" y="4710100"/>
                </a:lnTo>
                <a:lnTo>
                  <a:pt x="0" y="47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rot="-2348536" flipH="1" flipV="1">
            <a:off x="14669629" y="-1604460"/>
            <a:ext cx="3484112" cy="2787289"/>
          </a:xfrm>
          <a:custGeom>
            <a:avLst/>
            <a:gdLst/>
            <a:ahLst/>
            <a:cxnLst/>
            <a:rect l="l" t="t" r="r" b="b"/>
            <a:pathLst>
              <a:path w="3484112" h="2787289">
                <a:moveTo>
                  <a:pt x="3484112" y="2787290"/>
                </a:moveTo>
                <a:lnTo>
                  <a:pt x="0" y="2787290"/>
                </a:lnTo>
                <a:lnTo>
                  <a:pt x="0" y="0"/>
                </a:lnTo>
                <a:lnTo>
                  <a:pt x="3484112" y="0"/>
                </a:lnTo>
                <a:lnTo>
                  <a:pt x="3484112" y="278729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5" name="TextBox 35"/>
          <p:cNvSpPr txBox="1"/>
          <p:nvPr/>
        </p:nvSpPr>
        <p:spPr>
          <a:xfrm>
            <a:off x="5113066" y="2219325"/>
            <a:ext cx="8115300" cy="447675"/>
          </a:xfrm>
          <a:prstGeom prst="rect">
            <a:avLst/>
          </a:prstGeom>
        </p:spPr>
        <p:txBody>
          <a:bodyPr lIns="0" tIns="0" rIns="0" bIns="0" rtlCol="0" anchor="t">
            <a:spAutoFit/>
          </a:bodyPr>
          <a:lstStyle/>
          <a:p>
            <a:pPr algn="ctr">
              <a:lnSpc>
                <a:spcPts val="3599"/>
              </a:lnSpc>
            </a:pPr>
            <a:r>
              <a:rPr lang="en-US" sz="2999" spc="29">
                <a:solidFill>
                  <a:srgbClr val="4F6A92"/>
                </a:solidFill>
                <a:latin typeface="Proxima Nova Bold"/>
                <a:ea typeface="Proxima Nova Bold"/>
                <a:cs typeface="Proxima Nova Bold"/>
                <a:sym typeface="Proxima Nova Bold"/>
              </a:rPr>
              <a:t>FEATURES EXTRACTED: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582</Words>
  <Application>Microsoft Office PowerPoint</Application>
  <PresentationFormat>Custom</PresentationFormat>
  <Paragraphs>122</Paragraphs>
  <Slides>13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Canva Sans Bold</vt:lpstr>
      <vt:lpstr>Proxima Nova</vt:lpstr>
      <vt:lpstr>Montserrat Classic</vt:lpstr>
      <vt:lpstr>Proxima Nova Bold</vt:lpstr>
      <vt:lpstr>Montserrat Light Bold</vt:lpstr>
      <vt:lpstr>DM Sans</vt:lpstr>
      <vt:lpstr>Montserrat Light</vt:lpstr>
      <vt:lpstr>Calibri</vt:lpstr>
      <vt:lpstr>Open Sans Extra Bold</vt:lpstr>
      <vt:lpstr>Poppins</vt:lpstr>
      <vt:lpstr>Oswald Bold</vt:lpstr>
      <vt:lpstr>Arial</vt:lpstr>
      <vt:lpstr>Archivo Black</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Gregory Mikuro</dc:creator>
  <cp:lastModifiedBy>User</cp:lastModifiedBy>
  <cp:revision>5</cp:revision>
  <dcterms:created xsi:type="dcterms:W3CDTF">2006-08-16T00:00:00Z</dcterms:created>
  <dcterms:modified xsi:type="dcterms:W3CDTF">2024-08-22T13:51:29Z</dcterms:modified>
  <dc:identifier>DAGHlaoZ2P8</dc:identifier>
</cp:coreProperties>
</file>